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98" r:id="rId3"/>
    <p:sldId id="299" r:id="rId4"/>
    <p:sldId id="289" r:id="rId5"/>
    <p:sldId id="290" r:id="rId6"/>
    <p:sldId id="291" r:id="rId7"/>
    <p:sldId id="292" r:id="rId8"/>
    <p:sldId id="293" r:id="rId9"/>
    <p:sldId id="282" r:id="rId10"/>
    <p:sldId id="264" r:id="rId11"/>
    <p:sldId id="258" r:id="rId12"/>
    <p:sldId id="265" r:id="rId13"/>
    <p:sldId id="259" r:id="rId14"/>
    <p:sldId id="266" r:id="rId15"/>
    <p:sldId id="267" r:id="rId16"/>
    <p:sldId id="261" r:id="rId17"/>
    <p:sldId id="268" r:id="rId18"/>
    <p:sldId id="278" r:id="rId19"/>
    <p:sldId id="262" r:id="rId20"/>
    <p:sldId id="294" r:id="rId21"/>
    <p:sldId id="295" r:id="rId22"/>
    <p:sldId id="296" r:id="rId23"/>
    <p:sldId id="269" r:id="rId24"/>
    <p:sldId id="270" r:id="rId25"/>
    <p:sldId id="271" r:id="rId26"/>
    <p:sldId id="275" r:id="rId27"/>
    <p:sldId id="276" r:id="rId28"/>
    <p:sldId id="277" r:id="rId29"/>
    <p:sldId id="280" r:id="rId30"/>
    <p:sldId id="288" r:id="rId31"/>
    <p:sldId id="297"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39" autoAdjust="0"/>
    <p:restoredTop sz="94660"/>
  </p:normalViewPr>
  <p:slideViewPr>
    <p:cSldViewPr>
      <p:cViewPr varScale="1">
        <p:scale>
          <a:sx n="65" d="100"/>
          <a:sy n="65" d="100"/>
        </p:scale>
        <p:origin x="1258" y="53"/>
      </p:cViewPr>
      <p:guideLst>
        <p:guide orient="horz" pos="2160"/>
        <p:guide pos="2880"/>
      </p:guideLst>
    </p:cSldViewPr>
  </p:slideViewPr>
  <p:notesTextViewPr>
    <p:cViewPr>
      <p:scale>
        <a:sx n="1" d="1"/>
        <a:sy n="1" d="1"/>
      </p:scale>
      <p:origin x="0" y="0"/>
    </p:cViewPr>
  </p:notesTextViewPr>
  <p:sorterViewPr>
    <p:cViewPr>
      <p:scale>
        <a:sx n="52" d="100"/>
        <a:sy n="52" d="100"/>
      </p:scale>
      <p:origin x="0" y="-13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B3F5D-DA62-4BA8-86AF-18DDD4D6ACA6}" type="datetimeFigureOut">
              <a:rPr lang="en-US" smtClean="0"/>
              <a:t>1/21/2017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9A8E6-8DDF-4F57-87D7-D7CF3FB7645C}" type="slidenum">
              <a:rPr lang="en-US" smtClean="0"/>
              <a:t>‹#›</a:t>
            </a:fld>
            <a:endParaRPr lang="en-US"/>
          </a:p>
        </p:txBody>
      </p:sp>
    </p:spTree>
    <p:extLst>
      <p:ext uri="{BB962C8B-B14F-4D97-AF65-F5344CB8AC3E}">
        <p14:creationId xmlns:p14="http://schemas.microsoft.com/office/powerpoint/2010/main" val="158650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60F265-EA97-4A92-A603-7D17C876D625}" type="datetimeFigureOut">
              <a:rPr lang="en-US"/>
              <a:pPr>
                <a:defRPr/>
              </a:pPr>
              <a:t>1/21/2017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10E800-CC23-4CDD-BF4C-2114ED94832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A39EED-0765-46CA-9FCA-7C5959148DBC}" type="datetimeFigureOut">
              <a:rPr lang="en-US"/>
              <a:pPr>
                <a:defRPr/>
              </a:pPr>
              <a:t>1/21/2017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CF46EB-50C4-4F43-9805-5214231802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BF1A96-FDBD-4E5B-83A4-720E1A5E11C8}" type="datetimeFigureOut">
              <a:rPr lang="en-US"/>
              <a:pPr>
                <a:defRPr/>
              </a:pPr>
              <a:t>1/21/2017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387E39-D62F-4ACB-87AE-2E339BE29C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C1FC9C-CA42-491E-B161-19261854EE5C}" type="datetimeFigureOut">
              <a:rPr lang="en-US"/>
              <a:pPr>
                <a:defRPr/>
              </a:pPr>
              <a:t>1/21/2017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94E09D-7679-42FB-BC18-22A833D6ED2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C6D3DF-3DB7-4460-ABE9-F9F53B2990DD}" type="datetimeFigureOut">
              <a:rPr lang="en-US"/>
              <a:pPr>
                <a:defRPr/>
              </a:pPr>
              <a:t>1/21/2017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83B49A-0CEC-48E9-934D-2912B8C3B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0BE853-7FE4-4A6B-AE1B-665B8A33CD1D}" type="datetimeFigureOut">
              <a:rPr lang="en-US"/>
              <a:pPr>
                <a:defRPr/>
              </a:pPr>
              <a:t>1/21/2017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BCF23D-5B43-42F4-B97F-65670311F0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D6AB33-6CC6-4DC2-8CAE-8961205FDAFB}" type="datetimeFigureOut">
              <a:rPr lang="en-US"/>
              <a:pPr>
                <a:defRPr/>
              </a:pPr>
              <a:t>1/21/2017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3159BD5-0ADF-45C0-9B4F-6F231AD5F28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6A78D96-D128-4CDD-BF87-16DC291F6EC3}" type="datetimeFigureOut">
              <a:rPr lang="en-US"/>
              <a:pPr>
                <a:defRPr/>
              </a:pPr>
              <a:t>1/21/2017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F1702D-820A-4A75-8A6F-05F9CED7844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71809E-0741-4316-8134-37D20E8C9FB0}" type="datetimeFigureOut">
              <a:rPr lang="en-US"/>
              <a:pPr>
                <a:defRPr/>
              </a:pPr>
              <a:t>1/21/2017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6D81C3-C6DF-489C-B603-1251709AFD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A89442-0B01-48D3-BCBC-46A4F4626271}" type="datetimeFigureOut">
              <a:rPr lang="en-US"/>
              <a:pPr>
                <a:defRPr/>
              </a:pPr>
              <a:t>1/21/2017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06D2FF-1303-4BD1-973D-FE23954234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026501-ACA1-4581-A6B9-CA10A332C73F}" type="datetimeFigureOut">
              <a:rPr lang="en-US"/>
              <a:pPr>
                <a:defRPr/>
              </a:pPr>
              <a:t>1/21/2017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F840DE-7104-48B2-80BB-50CF2A80CFA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7E28D1B-245D-4649-9B8A-112F2F57333F}" type="datetimeFigureOut">
              <a:rPr lang="en-US"/>
              <a:pPr>
                <a:defRPr/>
              </a:pPr>
              <a:t>1/21/2017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107845A-AD45-4F8C-8C49-65EFC34689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81000" y="152400"/>
            <a:ext cx="8153400" cy="6477000"/>
          </a:xfrm>
        </p:spPr>
        <p:txBody>
          <a:bodyPr/>
          <a:lstStyle/>
          <a:p>
            <a:pPr>
              <a:lnSpc>
                <a:spcPct val="120000"/>
              </a:lnSpc>
              <a:spcBef>
                <a:spcPts val="0"/>
              </a:spcBef>
              <a:spcAft>
                <a:spcPts val="0"/>
              </a:spcAft>
            </a:pPr>
            <a:r>
              <a:rPr lang="en-US" sz="3600" b="1" u="sng" dirty="0" smtClean="0">
                <a:solidFill>
                  <a:srgbClr val="000000"/>
                </a:solidFill>
                <a:latin typeface="Times New Roman"/>
                <a:ea typeface="Times New Roman"/>
                <a:cs typeface="Verdana"/>
              </a:rPr>
              <a:t>“HERE  WE  STAND”</a:t>
            </a:r>
            <a:r>
              <a:rPr lang="en-US" sz="2800" dirty="0">
                <a:solidFill>
                  <a:srgbClr val="000000"/>
                </a:solidFill>
                <a:latin typeface="Times New Roman"/>
                <a:ea typeface="Times New Roman"/>
              </a:rPr>
              <a:t/>
            </a:r>
            <a:br>
              <a:rPr lang="en-US" sz="2800" dirty="0">
                <a:solidFill>
                  <a:srgbClr val="000000"/>
                </a:solidFill>
                <a:latin typeface="Times New Roman"/>
                <a:ea typeface="Times New Roman"/>
              </a:rPr>
            </a:br>
            <a:r>
              <a:rPr lang="en-US" sz="2800" b="1" dirty="0">
                <a:solidFill>
                  <a:srgbClr val="000000"/>
                </a:solidFill>
                <a:latin typeface="Book Antiqua"/>
                <a:ea typeface="Times New Roman"/>
              </a:rPr>
              <a:t>LIFE SUNDAY </a:t>
            </a:r>
            <a:r>
              <a:rPr lang="en-US" sz="2800" b="1" dirty="0" smtClean="0">
                <a:solidFill>
                  <a:srgbClr val="000000"/>
                </a:solidFill>
                <a:latin typeface="Book Antiqua"/>
                <a:ea typeface="Times New Roman"/>
              </a:rPr>
              <a:t>1-22-17</a:t>
            </a:r>
            <a:r>
              <a:rPr lang="en-US" sz="2800" dirty="0">
                <a:solidFill>
                  <a:srgbClr val="000000"/>
                </a:solidFill>
                <a:latin typeface="Times New Roman"/>
                <a:ea typeface="Times New Roman"/>
              </a:rPr>
              <a:t/>
            </a:r>
            <a:br>
              <a:rPr lang="en-US" sz="2800" dirty="0">
                <a:solidFill>
                  <a:srgbClr val="000000"/>
                </a:solidFill>
                <a:latin typeface="Times New Roman"/>
                <a:ea typeface="Times New Roman"/>
              </a:rPr>
            </a:br>
            <a:r>
              <a:rPr lang="en-US" sz="2800" b="1" dirty="0">
                <a:solidFill>
                  <a:srgbClr val="000000"/>
                </a:solidFill>
                <a:latin typeface="Book Antiqua"/>
                <a:ea typeface="Times New Roman"/>
              </a:rPr>
              <a:t>Combined Bible Class – All Teens and Adults</a:t>
            </a:r>
            <a:r>
              <a:rPr lang="en-US" sz="2800" dirty="0">
                <a:solidFill>
                  <a:srgbClr val="000000"/>
                </a:solidFill>
                <a:latin typeface="Times New Roman"/>
                <a:ea typeface="Times New Roman"/>
              </a:rPr>
              <a:t/>
            </a:r>
            <a:br>
              <a:rPr lang="en-US" sz="2800" dirty="0">
                <a:solidFill>
                  <a:srgbClr val="000000"/>
                </a:solidFill>
                <a:latin typeface="Times New Roman"/>
                <a:ea typeface="Times New Roman"/>
              </a:rPr>
            </a:br>
            <a:r>
              <a:rPr lang="en-US" sz="2800" b="1" dirty="0">
                <a:solidFill>
                  <a:srgbClr val="000000"/>
                </a:solidFill>
                <a:latin typeface="Times New Roman"/>
                <a:ea typeface="Times New Roman"/>
              </a:rPr>
              <a:t>Schedule for the day:</a:t>
            </a:r>
            <a:br>
              <a:rPr lang="en-US" sz="2800" b="1" dirty="0">
                <a:solidFill>
                  <a:srgbClr val="000000"/>
                </a:solidFill>
                <a:latin typeface="Times New Roman"/>
                <a:ea typeface="Times New Roman"/>
              </a:rPr>
            </a:br>
            <a:r>
              <a:rPr lang="en-US" sz="2800" b="1" dirty="0">
                <a:solidFill>
                  <a:srgbClr val="000000"/>
                </a:solidFill>
                <a:latin typeface="Times New Roman"/>
                <a:ea typeface="Times New Roman"/>
              </a:rPr>
              <a:t>Combined Bible Class – All Teens and Adults</a:t>
            </a:r>
            <a:br>
              <a:rPr lang="en-US" sz="2800" b="1" dirty="0">
                <a:solidFill>
                  <a:srgbClr val="000000"/>
                </a:solidFill>
                <a:latin typeface="Times New Roman"/>
                <a:ea typeface="Times New Roman"/>
              </a:rPr>
            </a:br>
            <a:r>
              <a:rPr lang="en-US" sz="2800" b="1" dirty="0">
                <a:solidFill>
                  <a:srgbClr val="000000"/>
                </a:solidFill>
                <a:latin typeface="Times New Roman"/>
                <a:ea typeface="Times New Roman"/>
              </a:rPr>
              <a:t>Schedule for the day</a:t>
            </a:r>
            <a:r>
              <a:rPr lang="en-US" sz="2800" b="1" dirty="0" smtClean="0">
                <a:solidFill>
                  <a:srgbClr val="000000"/>
                </a:solidFill>
                <a:latin typeface="Times New Roman"/>
                <a:ea typeface="Times New Roman"/>
              </a:rPr>
              <a:t>:</a:t>
            </a:r>
            <a:r>
              <a:rPr lang="en-US" sz="2800" b="1" dirty="0">
                <a:solidFill>
                  <a:srgbClr val="000000"/>
                </a:solidFill>
                <a:latin typeface="Times New Roman"/>
                <a:ea typeface="Times New Roman"/>
              </a:rPr>
              <a:t/>
            </a:r>
            <a:br>
              <a:rPr lang="en-US" sz="2800" b="1" dirty="0">
                <a:solidFill>
                  <a:srgbClr val="000000"/>
                </a:solidFill>
                <a:latin typeface="Times New Roman"/>
                <a:ea typeface="Times New Roman"/>
              </a:rPr>
            </a:br>
            <a:r>
              <a:rPr lang="en-US" sz="2800" b="1" dirty="0" smtClean="0">
                <a:solidFill>
                  <a:srgbClr val="000000"/>
                </a:solidFill>
                <a:latin typeface="Times New Roman"/>
                <a:ea typeface="Times New Roman"/>
              </a:rPr>
              <a:t>9:15 </a:t>
            </a:r>
            <a:r>
              <a:rPr lang="en-US" sz="2800" b="1" dirty="0">
                <a:solidFill>
                  <a:srgbClr val="000000"/>
                </a:solidFill>
                <a:latin typeface="Times New Roman"/>
                <a:ea typeface="Times New Roman"/>
              </a:rPr>
              <a:t>a.m. -  </a:t>
            </a:r>
            <a:r>
              <a:rPr lang="en-US" sz="2800" b="1" dirty="0" smtClean="0">
                <a:solidFill>
                  <a:srgbClr val="000000"/>
                </a:solidFill>
                <a:latin typeface="Times New Roman"/>
                <a:ea typeface="Times New Roman"/>
              </a:rPr>
              <a:t>Foundational </a:t>
            </a:r>
            <a:r>
              <a:rPr lang="en-US" sz="2800" b="1" dirty="0">
                <a:solidFill>
                  <a:srgbClr val="000000"/>
                </a:solidFill>
                <a:latin typeface="Times New Roman"/>
                <a:ea typeface="Times New Roman"/>
              </a:rPr>
              <a:t>Truths from God’s Word </a:t>
            </a:r>
            <a:br>
              <a:rPr lang="en-US" sz="2800" b="1" dirty="0">
                <a:solidFill>
                  <a:srgbClr val="000000"/>
                </a:solidFill>
                <a:latin typeface="Times New Roman"/>
                <a:ea typeface="Times New Roman"/>
              </a:rPr>
            </a:br>
            <a:r>
              <a:rPr lang="en-US" sz="2800" b="1" dirty="0">
                <a:solidFill>
                  <a:srgbClr val="000000"/>
                </a:solidFill>
                <a:latin typeface="Times New Roman"/>
                <a:ea typeface="Times New Roman"/>
              </a:rPr>
              <a:t>9:50 a.m.  - Video “Lutherans for Life”</a:t>
            </a:r>
            <a:br>
              <a:rPr lang="en-US" sz="2800" b="1" dirty="0">
                <a:solidFill>
                  <a:srgbClr val="000000"/>
                </a:solidFill>
                <a:latin typeface="Times New Roman"/>
                <a:ea typeface="Times New Roman"/>
              </a:rPr>
            </a:br>
            <a:r>
              <a:rPr lang="en-US" sz="2800" b="1" dirty="0">
                <a:solidFill>
                  <a:srgbClr val="000000"/>
                </a:solidFill>
                <a:latin typeface="Times New Roman"/>
                <a:ea typeface="Times New Roman"/>
              </a:rPr>
              <a:t>10:15 a.m. - Closing Prayer</a:t>
            </a:r>
            <a:endParaRPr lang="en-US" sz="2800" dirty="0">
              <a:solidFill>
                <a:srgbClr val="000000"/>
              </a:solidFill>
              <a:effectLst/>
              <a:latin typeface="Times New Roman"/>
              <a:ea typeface="Times New Roman"/>
            </a:endParaRPr>
          </a:p>
        </p:txBody>
      </p:sp>
      <p:pic>
        <p:nvPicPr>
          <p:cNvPr id="1026"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800" y="152400"/>
            <a:ext cx="1371600" cy="180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Grp="1"/>
          </p:cNvSpPr>
          <p:nvPr>
            <p:ph type="body" idx="1"/>
          </p:nvPr>
        </p:nvSpPr>
        <p:spPr/>
        <p:txBody>
          <a:bodyPr/>
          <a:lstStyle/>
          <a:p>
            <a:pPr eaLnBrk="1" hangingPunct="1"/>
            <a:endParaRPr lang="en-US" smtClean="0"/>
          </a:p>
        </p:txBody>
      </p:sp>
      <p:pic>
        <p:nvPicPr>
          <p:cNvPr id="15364" name="Picture 4" descr="life101"/>
          <p:cNvPicPr>
            <a:picLocks noChangeAspect="1" noChangeArrowheads="1"/>
          </p:cNvPicPr>
          <p:nvPr/>
        </p:nvPicPr>
        <p:blipFill>
          <a:blip r:embed="rId2"/>
          <a:srcRect/>
          <a:stretch>
            <a:fillRect/>
          </a:stretch>
        </p:blipFill>
        <p:spPr bwMode="auto">
          <a:xfrm>
            <a:off x="0" y="304800"/>
            <a:ext cx="9144000" cy="605948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2"/>
          <p:cNvSpPr txBox="1">
            <a:spLocks noChangeArrowheads="1"/>
          </p:cNvSpPr>
          <p:nvPr/>
        </p:nvSpPr>
        <p:spPr bwMode="auto">
          <a:xfrm>
            <a:off x="304800" y="0"/>
            <a:ext cx="8534400" cy="6863417"/>
          </a:xfrm>
          <a:prstGeom prst="rect">
            <a:avLst/>
          </a:prstGeom>
          <a:noFill/>
          <a:ln w="9525">
            <a:noFill/>
            <a:miter lim="800000"/>
            <a:headEnd/>
            <a:tailEnd/>
          </a:ln>
        </p:spPr>
        <p:txBody>
          <a:bodyPr>
            <a:spAutoFit/>
          </a:bodyPr>
          <a:lstStyle/>
          <a:p>
            <a:pPr marL="0" marR="0" algn="just">
              <a:spcBef>
                <a:spcPts val="0"/>
              </a:spcBef>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“When the going gets tough, the tough get going.” With its emphasis on armor and wrestling, flaming darts, forces of the devil, and evil schemes, it may seem these slogans summarize the message of St. Paul’s pep talk to the Ephesian Christians. Then again, Ephesians 6:10-18 speaks the Word of the Lord rather than simply restating the world’s wisdom. So we might suspect a different strength and a better strategy… </a:t>
            </a:r>
            <a:endParaRPr lang="en-US" sz="40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p:cNvSpPr>
          <p:nvPr>
            <p:ph type="body" idx="1"/>
          </p:nvPr>
        </p:nvSpPr>
        <p:spPr/>
        <p:txBody>
          <a:bodyPr/>
          <a:lstStyle/>
          <a:p>
            <a:pPr eaLnBrk="1" hangingPunct="1"/>
            <a:endParaRPr lang="en-US" smtClean="0"/>
          </a:p>
        </p:txBody>
      </p:sp>
      <p:pic>
        <p:nvPicPr>
          <p:cNvPr id="17410" name="Picture 4"/>
          <p:cNvPicPr>
            <a:picLocks noGrp="1" noChangeAspect="1" noChangeArrowheads="1"/>
          </p:cNvPicPr>
          <p:nvPr>
            <p:ph type="title"/>
          </p:nvPr>
        </p:nvPicPr>
        <p:blipFill>
          <a:blip r:embed="rId2"/>
          <a:srcRect/>
          <a:stretch>
            <a:fillRect/>
          </a:stretch>
        </p:blipFill>
        <p:spPr>
          <a:xfrm>
            <a:off x="0" y="304800"/>
            <a:ext cx="9144000" cy="5842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228600" y="152400"/>
            <a:ext cx="8610600" cy="6442789"/>
          </a:xfrm>
          <a:prstGeom prst="rect">
            <a:avLst/>
          </a:prstGeom>
          <a:noFill/>
          <a:ln w="9525">
            <a:noFill/>
            <a:miter lim="800000"/>
            <a:headEnd/>
            <a:tailEnd/>
          </a:ln>
        </p:spPr>
        <p:txBody>
          <a:bodyPr>
            <a:spAutoFit/>
          </a:bodyPr>
          <a:lstStyle/>
          <a:p>
            <a:pPr marL="228600" marR="0">
              <a:spcBef>
                <a:spcPts val="0"/>
              </a:spcBef>
              <a:spcAft>
                <a:spcPts val="0"/>
              </a:spcAft>
            </a:pPr>
            <a:r>
              <a:rPr lang="en-US" sz="36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Ephesians 6:12 </a:t>
            </a: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What makes life a wrestling match?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James 4:1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Romans 7:19-23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Galatians 5:17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36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Ephesians 6:12 </a:t>
            </a: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Who (or what?) are the real enemies (and who are not)?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Romans 5:10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Romans 8:7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1 Peter 5:8 – </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36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2 Thessalonians 3:14-15 – </a:t>
            </a:r>
            <a:endParaRPr lang="en-US" sz="36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p:cNvSpPr>
          <p:nvPr>
            <p:ph type="body" idx="1"/>
          </p:nvPr>
        </p:nvSpPr>
        <p:spPr/>
        <p:txBody>
          <a:bodyPr/>
          <a:lstStyle/>
          <a:p>
            <a:pPr eaLnBrk="1" hangingPunct="1"/>
            <a:endParaRPr lang="en-US" smtClean="0"/>
          </a:p>
        </p:txBody>
      </p:sp>
      <p:pic>
        <p:nvPicPr>
          <p:cNvPr id="19458" name="Picture 4"/>
          <p:cNvPicPr>
            <a:picLocks noGrp="1" noChangeAspect="1" noChangeArrowheads="1"/>
          </p:cNvPicPr>
          <p:nvPr>
            <p:ph type="title"/>
          </p:nvPr>
        </p:nvPicPr>
        <p:blipFill>
          <a:blip r:embed="rId2"/>
          <a:srcRect/>
          <a:stretch>
            <a:fillRect/>
          </a:stretch>
        </p:blipFill>
        <p:spPr>
          <a:xfrm>
            <a:off x="1143000" y="0"/>
            <a:ext cx="6858000"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p:cNvSpPr>
          <p:nvPr>
            <p:ph type="body" idx="1"/>
          </p:nvPr>
        </p:nvSpPr>
        <p:spPr/>
        <p:txBody>
          <a:bodyPr/>
          <a:lstStyle/>
          <a:p>
            <a:pPr eaLnBrk="1" hangingPunct="1"/>
            <a:endParaRPr lang="en-US" smtClean="0"/>
          </a:p>
        </p:txBody>
      </p:sp>
      <p:pic>
        <p:nvPicPr>
          <p:cNvPr id="21506" name="Picture 4"/>
          <p:cNvPicPr>
            <a:picLocks noGrp="1" noChangeAspect="1" noChangeArrowheads="1"/>
          </p:cNvPicPr>
          <p:nvPr>
            <p:ph type="title"/>
          </p:nvPr>
        </p:nvPicPr>
        <p:blipFill>
          <a:blip r:embed="rId2"/>
          <a:srcRect/>
          <a:stretch>
            <a:fillRect/>
          </a:stretch>
        </p:blipFill>
        <p:spPr>
          <a:xfrm>
            <a:off x="2590800" y="0"/>
            <a:ext cx="443865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304800" y="228600"/>
            <a:ext cx="8686800" cy="6635150"/>
          </a:xfrm>
          <a:prstGeom prst="rect">
            <a:avLst/>
          </a:prstGeom>
          <a:noFill/>
          <a:ln w="9525">
            <a:noFill/>
            <a:miter lim="800000"/>
            <a:headEnd/>
            <a:tailEnd/>
          </a:ln>
        </p:spPr>
        <p:txBody>
          <a:bodyPr>
            <a:spAutoFit/>
          </a:bodyPr>
          <a:lstStyle/>
          <a:p>
            <a:pPr marL="0" marR="0">
              <a:spcBef>
                <a:spcPts val="0"/>
              </a:spcBef>
              <a:spcAft>
                <a:spcPts val="0"/>
              </a:spcAft>
            </a:pPr>
            <a:r>
              <a:rPr lang="en-US" sz="3600" b="1"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against sin and selfishness, death and the devil, not against one another. </a:t>
            </a:r>
            <a:endParaRPr lang="en-US" sz="3600" dirty="0" smtClean="0">
              <a:solidFill>
                <a:srgbClr val="000000"/>
              </a:solidFill>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3600" b="1"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Ephesians 6:11, 13 </a:t>
            </a: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Who needs armor and why?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Ezekiel 18:32 –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1 Timothy 2:3-4 –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Matthew 18:14 –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Isaiah 46:4 –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Luke 7:22 </a:t>
            </a:r>
          </a:p>
          <a:p>
            <a:pPr marL="228600" marR="0">
              <a:spcBef>
                <a:spcPts val="0"/>
              </a:spcBef>
              <a:spcAft>
                <a:spcPts val="400"/>
              </a:spcAft>
            </a:pPr>
            <a:r>
              <a:rPr lang="en-US" sz="3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Romans 3:23 –– </a:t>
            </a:r>
            <a:endParaRPr lang="en-US" sz="3600" dirty="0" smtClean="0">
              <a:latin typeface="Verdana" panose="020B0604030504040204" pitchFamily="34" charset="0"/>
              <a:ea typeface="Times New Roman" panose="02020603050405020304" pitchFamily="18" charset="0"/>
              <a:cs typeface="Times New Roman" panose="02020603050405020304" pitchFamily="18" charset="0"/>
            </a:endParaRPr>
          </a:p>
          <a:p>
            <a:pPr marL="0" marR="0" algn="just" fontAlgn="auto">
              <a:lnSpc>
                <a:spcPts val="1105"/>
              </a:lnSpc>
              <a:spcBef>
                <a:spcPts val="0"/>
              </a:spcBef>
              <a:spcAft>
                <a:spcPts val="0"/>
              </a:spcAft>
            </a:pPr>
            <a:r>
              <a:rPr lang="en-US" sz="16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a:t>
            </a:r>
            <a:endParaRPr lang="en-US" sz="2400" dirty="0">
              <a:solidFill>
                <a:srgbClr val="0000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p:cNvSpPr>
          <p:nvPr>
            <p:ph type="body" idx="1"/>
          </p:nvPr>
        </p:nvSpPr>
        <p:spPr/>
        <p:txBody>
          <a:bodyPr/>
          <a:lstStyle/>
          <a:p>
            <a:pPr eaLnBrk="1" hangingPunct="1"/>
            <a:endParaRPr lang="en-US" smtClean="0"/>
          </a:p>
        </p:txBody>
      </p:sp>
      <p:pic>
        <p:nvPicPr>
          <p:cNvPr id="23554" name="Picture 4"/>
          <p:cNvPicPr>
            <a:picLocks noGrp="1" noChangeAspect="1" noChangeArrowheads="1"/>
          </p:cNvPicPr>
          <p:nvPr>
            <p:ph type="title"/>
          </p:nvPr>
        </p:nvPicPr>
        <p:blipFill>
          <a:blip r:embed="rId2"/>
          <a:srcRect/>
          <a:stretch>
            <a:fillRect/>
          </a:stretch>
        </p:blipFill>
        <p:spPr>
          <a:xfrm>
            <a:off x="0" y="381000"/>
            <a:ext cx="9144000" cy="591978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p:cNvSpPr>
          <p:nvPr>
            <p:ph type="body" idx="1"/>
          </p:nvPr>
        </p:nvSpPr>
        <p:spPr>
          <a:xfrm>
            <a:off x="457200" y="304800"/>
            <a:ext cx="8229600" cy="6324600"/>
          </a:xfrm>
        </p:spPr>
        <p:txBody>
          <a:bodyPr/>
          <a:lstStyle/>
          <a:p>
            <a:pPr marL="0" marR="0">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to declare and defend the precious value of every human being.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for every human life, at each stage, in any state.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for every human life, no matter what she’s done, no matter what he can’t do.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from the invisible miracle of conception to the moment of natural death.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for anyone vulnerable or victim to violence against life.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for you, wherever you’ve been, wherever you’re going.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0"/>
              </a:spcAft>
            </a:pPr>
            <a:r>
              <a:rPr lang="en-US" sz="22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a:t>
            </a:r>
            <a:endParaRPr lang="en-US" sz="22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228600" marR="0">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Ephesians 6:14-17 </a:t>
            </a:r>
            <a:r>
              <a:rPr lang="en-US" sz="22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What kind of armor do we possess? Where does it come from? </a:t>
            </a:r>
            <a:endParaRPr lang="en-US" sz="22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22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Revelation 7:10 – </a:t>
            </a:r>
            <a:endParaRPr lang="en-US" sz="22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22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Philippians 3:9 – </a:t>
            </a:r>
            <a:endParaRPr lang="en-US" sz="22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22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Philippians 1:6 – </a:t>
            </a:r>
            <a:endParaRPr lang="en-US" sz="2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457200" y="381000"/>
            <a:ext cx="8153400" cy="6481261"/>
          </a:xfrm>
          <a:prstGeom prst="rect">
            <a:avLst/>
          </a:prstGeom>
          <a:noFill/>
          <a:ln w="9525">
            <a:noFill/>
            <a:miter lim="800000"/>
            <a:headEnd/>
            <a:tailEnd/>
          </a:ln>
        </p:spPr>
        <p:txBody>
          <a:bodyPr>
            <a:spAutoFit/>
          </a:bodyPr>
          <a:lstStyle/>
          <a:p>
            <a:pPr marL="0" marR="0">
              <a:spcBef>
                <a:spcPts val="0"/>
              </a:spcBef>
              <a:spcAft>
                <a:spcPts val="540"/>
              </a:spcAft>
            </a:pPr>
            <a:r>
              <a:rPr lang="en-US" sz="20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because of God’s purpose, not our own plans. </a:t>
            </a:r>
            <a:endParaRPr lang="en-US" sz="20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540"/>
              </a:spcAft>
            </a:pPr>
            <a:r>
              <a:rPr lang="en-US" sz="20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behind Jesus Christ’s passion, not our own pride. </a:t>
            </a:r>
            <a:endParaRPr lang="en-US" sz="20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bearing His Holy Spirit’s presence, not our own capacities. </a:t>
            </a:r>
            <a:endParaRPr lang="en-US" sz="20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0" marR="0">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a:t>
            </a:r>
            <a:endParaRPr lang="en-US" sz="2000" dirty="0">
              <a:solidFill>
                <a:srgbClr val="000000"/>
              </a:solidFill>
              <a:latin typeface="Verdana" panose="020B0604030504040204" pitchFamily="34" charset="0"/>
              <a:ea typeface="Times New Roman" panose="02020603050405020304" pitchFamily="18" charset="0"/>
              <a:cs typeface="Verdana" panose="020B0604030504040204" pitchFamily="34" charset="0"/>
            </a:endParaRPr>
          </a:p>
          <a:p>
            <a:pPr marL="228600" marR="0">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Which victory matters most? </a:t>
            </a: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John 16:33 – </a:t>
            </a: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1 Corinthians 15:56-57 – </a:t>
            </a: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Luke 10:20 – </a:t>
            </a:r>
            <a:endParaRPr lang="en-US" sz="20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endParaRPr>
          </a:p>
          <a:p>
            <a:pPr marL="228600" marR="0">
              <a:spcBef>
                <a:spcPts val="0"/>
              </a:spcBef>
              <a:spcAft>
                <a:spcPts val="0"/>
              </a:spcAft>
            </a:pPr>
            <a:endParaRPr lang="en-US" sz="2000" dirty="0">
              <a:solidFill>
                <a:srgbClr val="000000"/>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Here We Stand for forgiveness and not comparison, for salvation and not competition. </a:t>
            </a: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Ephesians 6:18 </a:t>
            </a: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Who accompanies us in the conflict? </a:t>
            </a:r>
            <a:endParaRPr lang="en-US" sz="20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endParaRPr>
          </a:p>
          <a:p>
            <a:pPr marL="228600" marR="0">
              <a:spcBef>
                <a:spcPts val="0"/>
              </a:spcBef>
              <a:spcAft>
                <a:spcPts val="0"/>
              </a:spcAft>
            </a:pP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228600" marR="0">
              <a:spcBef>
                <a:spcPts val="0"/>
              </a:spcBef>
              <a:spcAft>
                <a:spcPts val="400"/>
              </a:spcAft>
            </a:pPr>
            <a:r>
              <a:rPr lang="en-US" sz="20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Hebrews </a:t>
            </a: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12:1, 22-24 – </a:t>
            </a:r>
            <a:endParaRPr lang="en-US" sz="20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endParaRPr>
          </a:p>
          <a:p>
            <a:pPr marL="228600" marR="0">
              <a:spcBef>
                <a:spcPts val="0"/>
              </a:spcBef>
              <a:spcAft>
                <a:spcPts val="400"/>
              </a:spcAft>
            </a:pPr>
            <a:endParaRPr lang="en-US" sz="2000" dirty="0">
              <a:latin typeface="Verdana" panose="020B0604030504040204" pitchFamily="34" charset="0"/>
              <a:ea typeface="Times New Roman" panose="02020603050405020304" pitchFamily="18" charset="0"/>
              <a:cs typeface="Times New Roman" panose="02020603050405020304" pitchFamily="18" charset="0"/>
            </a:endParaRPr>
          </a:p>
          <a:p>
            <a:pPr marL="0" marR="0" algn="just" fontAlgn="auto">
              <a:lnSpc>
                <a:spcPts val="1105"/>
              </a:lnSpc>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cs typeface="Verdana" panose="020B0604030504040204" pitchFamily="34" charset="0"/>
              </a:rPr>
              <a:t>      1 Corinthians 12:26 </a:t>
            </a:r>
            <a:r>
              <a:rPr lang="en-US" sz="2000" dirty="0" smtClean="0">
                <a:solidFill>
                  <a:srgbClr val="000000"/>
                </a:solidFill>
                <a:latin typeface="Times New Roman" panose="02020603050405020304" pitchFamily="18" charset="0"/>
                <a:ea typeface="Times New Roman" panose="02020603050405020304" pitchFamily="18" charset="0"/>
                <a:cs typeface="Verdana" panose="020B0604030504040204" pitchFamily="34" charset="0"/>
              </a:rPr>
              <a:t>–</a:t>
            </a:r>
          </a:p>
          <a:p>
            <a:pPr marL="0" marR="0" algn="just" fontAlgn="auto">
              <a:lnSpc>
                <a:spcPts val="1105"/>
              </a:lnSpc>
              <a:spcBef>
                <a:spcPts val="0"/>
              </a:spcBef>
              <a:spcAft>
                <a:spcPts val="0"/>
              </a:spcAft>
            </a:pPr>
            <a:endParaRPr lang="en-US" sz="20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2000" dirty="0" smtClean="0">
                <a:solidFill>
                  <a:srgbClr val="000000"/>
                </a:solidFill>
                <a:latin typeface="Times New Roman" panose="02020603050405020304" pitchFamily="18" charset="0"/>
                <a:ea typeface="Times New Roman" panose="02020603050405020304" pitchFamily="18" charset="0"/>
              </a:rPr>
              <a:t>   Hebrews </a:t>
            </a:r>
            <a:r>
              <a:rPr lang="en-US" sz="2000" dirty="0">
                <a:solidFill>
                  <a:srgbClr val="000000"/>
                </a:solidFill>
                <a:latin typeface="Times New Roman" panose="02020603050405020304" pitchFamily="18" charset="0"/>
                <a:ea typeface="Times New Roman" panose="02020603050405020304" pitchFamily="18" charset="0"/>
              </a:rPr>
              <a:t>2:14-18 – </a:t>
            </a:r>
          </a:p>
          <a:p>
            <a:endParaRPr lang="en-US" sz="2200" b="1" dirty="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209800" y="152400"/>
            <a:ext cx="4419600" cy="6830292"/>
          </a:xfrm>
          <a:prstGeom prst="rect">
            <a:avLst/>
          </a:prstGeom>
        </p:spPr>
      </p:pic>
    </p:spTree>
    <p:extLst>
      <p:ext uri="{BB962C8B-B14F-4D97-AF65-F5344CB8AC3E}">
        <p14:creationId xmlns:p14="http://schemas.microsoft.com/office/powerpoint/2010/main" val="1993014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382000" cy="6112443"/>
          </a:xfrm>
          <a:prstGeom prst="rect">
            <a:avLst/>
          </a:prstGeom>
          <a:noFill/>
        </p:spPr>
        <p:txBody>
          <a:bodyPr wrap="square" rtlCol="0">
            <a:spAutoFit/>
          </a:bodyPr>
          <a:lstStyle/>
          <a:p>
            <a:pPr marL="0" marR="0" fontAlgn="auto">
              <a:lnSpc>
                <a:spcPct val="120000"/>
              </a:lnSpc>
              <a:spcBef>
                <a:spcPts val="0"/>
              </a:spcBef>
              <a:spcAft>
                <a:spcPts val="535"/>
              </a:spcAft>
            </a:pPr>
            <a:r>
              <a:rPr lang="en-US" sz="2200" b="1" dirty="0">
                <a:solidFill>
                  <a:srgbClr val="000000"/>
                </a:solidFill>
                <a:latin typeface="Times New Roman" panose="02020603050405020304" pitchFamily="18" charset="0"/>
                <a:ea typeface="Times New Roman" panose="02020603050405020304" pitchFamily="18" charset="0"/>
              </a:rPr>
              <a:t>Here We Stand with millions of His children around the world and multitudes across the centuries. </a:t>
            </a:r>
            <a:endParaRPr lang="en-US" sz="2200" dirty="0">
              <a:solidFill>
                <a:srgbClr val="000000"/>
              </a:solidFill>
              <a:latin typeface="Times New Roman" panose="02020603050405020304" pitchFamily="18" charset="0"/>
              <a:ea typeface="Times New Roman" panose="02020603050405020304" pitchFamily="18" charset="0"/>
            </a:endParaRPr>
          </a:p>
          <a:p>
            <a:pPr marL="0" marR="0" fontAlgn="auto">
              <a:lnSpc>
                <a:spcPct val="120000"/>
              </a:lnSpc>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rPr>
              <a:t>Here We Stand with you, wherever you are. </a:t>
            </a: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rPr>
              <a:t>Ephesians 6:10 </a:t>
            </a:r>
            <a:r>
              <a:rPr lang="en-US" sz="2200" dirty="0">
                <a:solidFill>
                  <a:srgbClr val="000000"/>
                </a:solidFill>
                <a:latin typeface="Times New Roman" panose="02020603050405020304" pitchFamily="18" charset="0"/>
                <a:ea typeface="Times New Roman" panose="02020603050405020304" pitchFamily="18" charset="0"/>
              </a:rPr>
              <a:t>– What motivates us in the middle of it? </a:t>
            </a: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2200" dirty="0">
                <a:solidFill>
                  <a:srgbClr val="000000"/>
                </a:solidFill>
                <a:latin typeface="Times New Roman" panose="02020603050405020304" pitchFamily="18" charset="0"/>
                <a:ea typeface="Times New Roman" panose="02020603050405020304" pitchFamily="18" charset="0"/>
              </a:rPr>
              <a:t>John 10:10 – </a:t>
            </a: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2200" dirty="0">
                <a:solidFill>
                  <a:srgbClr val="000000"/>
                </a:solidFill>
                <a:latin typeface="Times New Roman" panose="02020603050405020304" pitchFamily="18" charset="0"/>
                <a:ea typeface="Times New Roman" panose="02020603050405020304" pitchFamily="18" charset="0"/>
              </a:rPr>
              <a:t>1 John 4:10 – </a:t>
            </a: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2200" dirty="0">
                <a:solidFill>
                  <a:srgbClr val="000000"/>
                </a:solidFill>
                <a:latin typeface="Times New Roman" panose="02020603050405020304" pitchFamily="18" charset="0"/>
                <a:ea typeface="Times New Roman" panose="02020603050405020304" pitchFamily="18" charset="0"/>
              </a:rPr>
              <a:t>2 Corinthians 3:12 – </a:t>
            </a:r>
          </a:p>
          <a:p>
            <a:pPr marL="228600" marR="0" fontAlgn="auto">
              <a:lnSpc>
                <a:spcPts val="1105"/>
              </a:lnSpc>
              <a:spcBef>
                <a:spcPts val="0"/>
              </a:spcBef>
              <a:spcAft>
                <a:spcPts val="0"/>
              </a:spcAft>
            </a:pPr>
            <a:r>
              <a:rPr lang="en-US" sz="2200" dirty="0">
                <a:solidFill>
                  <a:srgbClr val="000000"/>
                </a:solidFill>
                <a:latin typeface="Times New Roman" panose="02020603050405020304" pitchFamily="18" charset="0"/>
                <a:ea typeface="Times New Roman" panose="02020603050405020304" pitchFamily="18" charset="0"/>
              </a:rPr>
              <a:t> </a:t>
            </a:r>
          </a:p>
          <a:p>
            <a:pPr marL="0" marR="0" fontAlgn="auto">
              <a:lnSpc>
                <a:spcPct val="120000"/>
              </a:lnSpc>
              <a:spcBef>
                <a:spcPts val="0"/>
              </a:spcBef>
              <a:spcAft>
                <a:spcPts val="540"/>
              </a:spcAft>
            </a:pPr>
            <a:r>
              <a:rPr lang="en-US" sz="2200" b="1" dirty="0">
                <a:solidFill>
                  <a:srgbClr val="000000"/>
                </a:solidFill>
                <a:latin typeface="Times New Roman" panose="02020603050405020304" pitchFamily="18" charset="0"/>
                <a:ea typeface="Times New Roman" panose="02020603050405020304" pitchFamily="18" charset="0"/>
              </a:rPr>
              <a:t>Here We Stand to celebrate the many blessings of abundant and everlasting life. </a:t>
            </a:r>
            <a:endParaRPr lang="en-US" sz="2200" dirty="0">
              <a:solidFill>
                <a:srgbClr val="000000"/>
              </a:solidFill>
              <a:latin typeface="Times New Roman" panose="02020603050405020304" pitchFamily="18" charset="0"/>
              <a:ea typeface="Times New Roman" panose="02020603050405020304" pitchFamily="18" charset="0"/>
            </a:endParaRPr>
          </a:p>
          <a:p>
            <a:pPr marL="0" marR="0" fontAlgn="auto">
              <a:lnSpc>
                <a:spcPct val="120000"/>
              </a:lnSpc>
              <a:spcBef>
                <a:spcPts val="0"/>
              </a:spcBef>
              <a:spcAft>
                <a:spcPts val="540"/>
              </a:spcAft>
            </a:pPr>
            <a:r>
              <a:rPr lang="en-US" sz="2200" b="1" dirty="0">
                <a:solidFill>
                  <a:srgbClr val="000000"/>
                </a:solidFill>
                <a:latin typeface="Times New Roman" panose="02020603050405020304" pitchFamily="18" charset="0"/>
                <a:ea typeface="Times New Roman" panose="02020603050405020304" pitchFamily="18" charset="0"/>
              </a:rPr>
              <a:t>Here We Stand in joy and not out of anger, in hope and not out of fear. </a:t>
            </a:r>
            <a:endParaRPr lang="en-US" sz="2200" dirty="0">
              <a:solidFill>
                <a:srgbClr val="000000"/>
              </a:solidFill>
              <a:latin typeface="Times New Roman" panose="02020603050405020304" pitchFamily="18" charset="0"/>
              <a:ea typeface="Times New Roman" panose="02020603050405020304" pitchFamily="18" charset="0"/>
            </a:endParaRPr>
          </a:p>
          <a:p>
            <a:pPr marL="0" marR="0" fontAlgn="auto">
              <a:lnSpc>
                <a:spcPct val="120000"/>
              </a:lnSpc>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rPr>
              <a:t>Here We Stand as Gospel-motivated voices For Life. </a:t>
            </a: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2200" b="1" dirty="0">
                <a:solidFill>
                  <a:srgbClr val="000000"/>
                </a:solidFill>
                <a:latin typeface="Times New Roman" panose="02020603050405020304" pitchFamily="18" charset="0"/>
                <a:ea typeface="Times New Roman" panose="02020603050405020304" pitchFamily="18" charset="0"/>
              </a:rPr>
              <a:t>Ephesians 6:13 </a:t>
            </a:r>
            <a:r>
              <a:rPr lang="en-US" sz="2200" dirty="0">
                <a:solidFill>
                  <a:srgbClr val="000000"/>
                </a:solidFill>
                <a:latin typeface="Times New Roman" panose="02020603050405020304" pitchFamily="18" charset="0"/>
                <a:ea typeface="Times New Roman" panose="02020603050405020304" pitchFamily="18" charset="0"/>
              </a:rPr>
              <a:t>– Why are we instructed to stand instead of advance? </a:t>
            </a:r>
          </a:p>
          <a:p>
            <a:pPr marL="228600" marR="0" fontAlgn="auto">
              <a:lnSpc>
                <a:spcPts val="1105"/>
              </a:lnSpc>
              <a:spcBef>
                <a:spcPts val="0"/>
              </a:spcBef>
              <a:spcAft>
                <a:spcPts val="400"/>
              </a:spcAft>
            </a:pP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2200" dirty="0" smtClean="0">
                <a:solidFill>
                  <a:srgbClr val="000000"/>
                </a:solidFill>
                <a:latin typeface="Times New Roman" panose="02020603050405020304" pitchFamily="18" charset="0"/>
                <a:ea typeface="Times New Roman" panose="02020603050405020304" pitchFamily="18" charset="0"/>
              </a:rPr>
              <a:t>Exodus </a:t>
            </a:r>
            <a:r>
              <a:rPr lang="en-US" sz="2200" dirty="0">
                <a:solidFill>
                  <a:srgbClr val="000000"/>
                </a:solidFill>
                <a:latin typeface="Times New Roman" panose="02020603050405020304" pitchFamily="18" charset="0"/>
                <a:ea typeface="Times New Roman" panose="02020603050405020304" pitchFamily="18" charset="0"/>
              </a:rPr>
              <a:t>14:13-14 – </a:t>
            </a: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2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2200" dirty="0">
                <a:solidFill>
                  <a:srgbClr val="000000"/>
                </a:solidFill>
                <a:latin typeface="Times New Roman" panose="02020603050405020304" pitchFamily="18" charset="0"/>
                <a:ea typeface="Times New Roman" panose="02020603050405020304" pitchFamily="18" charset="0"/>
              </a:rPr>
              <a:t>Deuteronomy 28:13-14 – </a:t>
            </a:r>
            <a:endParaRPr lang="en-US" sz="2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2200" dirty="0">
                <a:solidFill>
                  <a:srgbClr val="000000"/>
                </a:solidFill>
                <a:latin typeface="Times New Roman" panose="02020603050405020304" pitchFamily="18" charset="0"/>
                <a:ea typeface="Times New Roman" panose="02020603050405020304" pitchFamily="18" charset="0"/>
              </a:rPr>
              <a:t>Hebrews 12:26-28 – </a:t>
            </a:r>
            <a:endParaRPr lang="en-US" sz="2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6643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86800" cy="6753131"/>
          </a:xfrm>
          <a:prstGeom prst="rect">
            <a:avLst/>
          </a:prstGeom>
          <a:noFill/>
        </p:spPr>
        <p:txBody>
          <a:bodyPr wrap="square" rtlCol="0">
            <a:spAutoFit/>
          </a:bodyPr>
          <a:lstStyle/>
          <a:p>
            <a:pPr marL="0" marR="0" fontAlgn="auto">
              <a:lnSpc>
                <a:spcPts val="1105"/>
              </a:lnSpc>
              <a:spcBef>
                <a:spcPts val="0"/>
              </a:spcBef>
              <a:spcAft>
                <a:spcPts val="0"/>
              </a:spcAft>
            </a:pPr>
            <a:endParaRPr lang="en-US" sz="3200" b="1" dirty="0" smtClean="0">
              <a:solidFill>
                <a:srgbClr val="000000"/>
              </a:solidFill>
              <a:latin typeface="Times New Roman" panose="02020603050405020304" pitchFamily="18" charset="0"/>
              <a:ea typeface="Times New Roman" panose="02020603050405020304" pitchFamily="18" charset="0"/>
            </a:endParaRPr>
          </a:p>
          <a:p>
            <a:pPr marL="0" marR="0" fontAlgn="auto">
              <a:lnSpc>
                <a:spcPts val="1105"/>
              </a:lnSpc>
              <a:spcBef>
                <a:spcPts val="0"/>
              </a:spcBef>
              <a:spcAft>
                <a:spcPts val="0"/>
              </a:spcAft>
            </a:pPr>
            <a:endParaRPr lang="en-US" sz="3200" b="1" dirty="0">
              <a:solidFill>
                <a:srgbClr val="000000"/>
              </a:solidFill>
              <a:latin typeface="Times New Roman" panose="02020603050405020304" pitchFamily="18" charset="0"/>
              <a:ea typeface="Times New Roman" panose="02020603050405020304" pitchFamily="18" charset="0"/>
            </a:endParaRPr>
          </a:p>
          <a:p>
            <a:pPr marL="0" marR="0" fontAlgn="auto">
              <a:lnSpc>
                <a:spcPts val="1105"/>
              </a:lnSpc>
              <a:spcBef>
                <a:spcPts val="0"/>
              </a:spcBef>
              <a:spcAft>
                <a:spcPts val="0"/>
              </a:spcAft>
            </a:pPr>
            <a:endParaRPr lang="en-US" sz="3200" b="1" dirty="0" smtClean="0">
              <a:solidFill>
                <a:srgbClr val="000000"/>
              </a:solidFill>
              <a:latin typeface="Times New Roman" panose="02020603050405020304" pitchFamily="18" charset="0"/>
              <a:ea typeface="Times New Roman" panose="02020603050405020304" pitchFamily="18" charset="0"/>
            </a:endParaRPr>
          </a:p>
          <a:p>
            <a:pPr marL="0" marR="0" fontAlgn="auto">
              <a:lnSpc>
                <a:spcPts val="1105"/>
              </a:lnSpc>
              <a:spcBef>
                <a:spcPts val="0"/>
              </a:spcBef>
              <a:spcAft>
                <a:spcPts val="0"/>
              </a:spcAft>
            </a:pPr>
            <a:r>
              <a:rPr lang="en-US" sz="3200" b="1" dirty="0" smtClean="0">
                <a:solidFill>
                  <a:srgbClr val="000000"/>
                </a:solidFill>
                <a:latin typeface="Times New Roman" panose="02020603050405020304" pitchFamily="18" charset="0"/>
                <a:ea typeface="Times New Roman" panose="02020603050405020304" pitchFamily="18" charset="0"/>
              </a:rPr>
              <a:t>Here </a:t>
            </a:r>
            <a:r>
              <a:rPr lang="en-US" sz="3200" b="1" dirty="0">
                <a:solidFill>
                  <a:srgbClr val="000000"/>
                </a:solidFill>
                <a:latin typeface="Times New Roman" panose="02020603050405020304" pitchFamily="18" charset="0"/>
                <a:ea typeface="Times New Roman" panose="02020603050405020304" pitchFamily="18" charset="0"/>
              </a:rPr>
              <a:t>We Stand</a:t>
            </a:r>
            <a:r>
              <a:rPr lang="en-US" sz="3200" b="1" dirty="0" smtClean="0">
                <a:solidFill>
                  <a:srgbClr val="000000"/>
                </a:solidFill>
                <a:latin typeface="Times New Roman" panose="02020603050405020304" pitchFamily="18" charset="0"/>
                <a:ea typeface="Times New Roman" panose="02020603050405020304" pitchFamily="18" charset="0"/>
              </a:rPr>
              <a:t>.</a:t>
            </a:r>
          </a:p>
          <a:p>
            <a:pPr marL="0" marR="0" fontAlgn="auto">
              <a:lnSpc>
                <a:spcPts val="1105"/>
              </a:lnSpc>
              <a:spcBef>
                <a:spcPts val="0"/>
              </a:spcBef>
              <a:spcAft>
                <a:spcPts val="0"/>
              </a:spcAft>
            </a:pPr>
            <a:endParaRPr lang="en-US" sz="3200" dirty="0">
              <a:solidFill>
                <a:srgbClr val="000000"/>
              </a:solidFill>
              <a:latin typeface="Times New Roman" panose="02020603050405020304" pitchFamily="18" charset="0"/>
              <a:ea typeface="Times New Roman" panose="02020603050405020304" pitchFamily="18" charset="0"/>
            </a:endParaRPr>
          </a:p>
          <a:p>
            <a:pPr marL="0" marR="0" fontAlgn="auto">
              <a:lnSpc>
                <a:spcPts val="1105"/>
              </a:lnSpc>
              <a:spcBef>
                <a:spcPts val="0"/>
              </a:spcBef>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3200" dirty="0" smtClean="0">
                <a:solidFill>
                  <a:srgbClr val="000000"/>
                </a:solidFill>
                <a:latin typeface="Times New Roman" panose="02020603050405020304" pitchFamily="18" charset="0"/>
                <a:ea typeface="Times New Roman" panose="02020603050405020304" pitchFamily="18" charset="0"/>
              </a:rPr>
              <a:t>How </a:t>
            </a:r>
            <a:r>
              <a:rPr lang="en-US" sz="3200" dirty="0">
                <a:solidFill>
                  <a:srgbClr val="000000"/>
                </a:solidFill>
                <a:latin typeface="Times New Roman" panose="02020603050405020304" pitchFamily="18" charset="0"/>
                <a:ea typeface="Times New Roman" panose="02020603050405020304" pitchFamily="18" charset="0"/>
              </a:rPr>
              <a:t>then shall we struggle, wrestle, and battle? </a:t>
            </a: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3200" dirty="0" smtClean="0">
                <a:solidFill>
                  <a:srgbClr val="000000"/>
                </a:solidFill>
                <a:latin typeface="Times New Roman" panose="02020603050405020304" pitchFamily="18" charset="0"/>
                <a:ea typeface="Times New Roman" panose="02020603050405020304" pitchFamily="18" charset="0"/>
              </a:rPr>
              <a:t>Ephesians </a:t>
            </a:r>
            <a:r>
              <a:rPr lang="en-US" sz="3200" dirty="0">
                <a:solidFill>
                  <a:srgbClr val="000000"/>
                </a:solidFill>
                <a:latin typeface="Times New Roman" panose="02020603050405020304" pitchFamily="18" charset="0"/>
                <a:ea typeface="Times New Roman" panose="02020603050405020304" pitchFamily="18" charset="0"/>
              </a:rPr>
              <a:t>4:15 – </a:t>
            </a: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3200" dirty="0" smtClean="0">
                <a:solidFill>
                  <a:srgbClr val="000000"/>
                </a:solidFill>
                <a:latin typeface="Times New Roman" panose="02020603050405020304" pitchFamily="18" charset="0"/>
                <a:ea typeface="Times New Roman" panose="02020603050405020304" pitchFamily="18" charset="0"/>
              </a:rPr>
              <a:t>1 </a:t>
            </a:r>
            <a:r>
              <a:rPr lang="en-US" sz="3200" dirty="0">
                <a:solidFill>
                  <a:srgbClr val="000000"/>
                </a:solidFill>
                <a:latin typeface="Times New Roman" panose="02020603050405020304" pitchFamily="18" charset="0"/>
                <a:ea typeface="Times New Roman" panose="02020603050405020304" pitchFamily="18" charset="0"/>
              </a:rPr>
              <a:t>Peter 3:15 – </a:t>
            </a: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endParaRPr lang="en-US" sz="3200" dirty="0" smtClean="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400"/>
              </a:spcAft>
            </a:pPr>
            <a:r>
              <a:rPr lang="en-US" sz="3200" dirty="0" smtClean="0">
                <a:solidFill>
                  <a:srgbClr val="000000"/>
                </a:solidFill>
                <a:latin typeface="Times New Roman" panose="02020603050405020304" pitchFamily="18" charset="0"/>
                <a:ea typeface="Times New Roman" panose="02020603050405020304" pitchFamily="18" charset="0"/>
              </a:rPr>
              <a:t>Ephesians </a:t>
            </a:r>
            <a:r>
              <a:rPr lang="en-US" sz="3200" dirty="0">
                <a:solidFill>
                  <a:srgbClr val="000000"/>
                </a:solidFill>
                <a:latin typeface="Times New Roman" panose="02020603050405020304" pitchFamily="18" charset="0"/>
                <a:ea typeface="Times New Roman" panose="02020603050405020304" pitchFamily="18" charset="0"/>
              </a:rPr>
              <a:t>4:32 </a:t>
            </a:r>
            <a:r>
              <a:rPr lang="en-US" sz="3200" dirty="0" smtClean="0">
                <a:solidFill>
                  <a:srgbClr val="000000"/>
                </a:solidFill>
                <a:latin typeface="Times New Roman" panose="02020603050405020304" pitchFamily="18" charset="0"/>
                <a:ea typeface="Times New Roman" panose="02020603050405020304" pitchFamily="18" charset="0"/>
              </a:rPr>
              <a:t>–</a:t>
            </a:r>
          </a:p>
          <a:p>
            <a:pPr marL="228600" marR="0" fontAlgn="auto">
              <a:lnSpc>
                <a:spcPts val="1105"/>
              </a:lnSpc>
              <a:spcBef>
                <a:spcPts val="0"/>
              </a:spcBef>
              <a:spcAft>
                <a:spcPts val="400"/>
              </a:spcAft>
            </a:pPr>
            <a:r>
              <a:rPr lang="en-US" sz="3200" dirty="0" smtClean="0">
                <a:solidFill>
                  <a:srgbClr val="000000"/>
                </a:solidFill>
                <a:latin typeface="Times New Roman" panose="02020603050405020304" pitchFamily="18" charset="0"/>
                <a:ea typeface="Times New Roman" panose="02020603050405020304" pitchFamily="18" charset="0"/>
              </a:rPr>
              <a:t> </a:t>
            </a:r>
          </a:p>
          <a:p>
            <a:pPr marL="228600" marR="0" fontAlgn="auto">
              <a:lnSpc>
                <a:spcPts val="1105"/>
              </a:lnSpc>
              <a:spcBef>
                <a:spcPts val="0"/>
              </a:spcBef>
              <a:spcAft>
                <a:spcPts val="400"/>
              </a:spcAft>
            </a:pPr>
            <a:endParaRPr lang="en-US" sz="3200" dirty="0">
              <a:solidFill>
                <a:srgbClr val="000000"/>
              </a:solidFill>
              <a:latin typeface="Times New Roman" panose="02020603050405020304" pitchFamily="18" charset="0"/>
              <a:ea typeface="Times New Roman" panose="02020603050405020304" pitchFamily="18" charset="0"/>
            </a:endParaRPr>
          </a:p>
          <a:p>
            <a:pPr marL="228600" marR="0" fontAlgn="auto">
              <a:lnSpc>
                <a:spcPts val="1105"/>
              </a:lnSpc>
              <a:spcBef>
                <a:spcPts val="0"/>
              </a:spcBef>
              <a:spcAft>
                <a:spcPts val="0"/>
              </a:spcAft>
            </a:pPr>
            <a:r>
              <a:rPr lang="en-US" sz="3200" dirty="0">
                <a:solidFill>
                  <a:srgbClr val="000000"/>
                </a:solidFill>
                <a:latin typeface="Times New Roman" panose="02020603050405020304" pitchFamily="18" charset="0"/>
                <a:ea typeface="Times New Roman" panose="02020603050405020304" pitchFamily="18" charset="0"/>
              </a:rPr>
              <a:t>Galatians 6:2 – </a:t>
            </a:r>
          </a:p>
          <a:p>
            <a:pPr marL="228600" marR="0" fontAlgn="auto">
              <a:lnSpc>
                <a:spcPts val="1105"/>
              </a:lnSpc>
              <a:spcBef>
                <a:spcPts val="0"/>
              </a:spcBef>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p>
          <a:p>
            <a:pPr marL="0" marR="0" fontAlgn="auto">
              <a:lnSpc>
                <a:spcPct val="120000"/>
              </a:lnSpc>
              <a:spcBef>
                <a:spcPts val="0"/>
              </a:spcBef>
              <a:spcAft>
                <a:spcPts val="535"/>
              </a:spcAft>
            </a:pPr>
            <a:r>
              <a:rPr lang="en-US" sz="3200" b="1" dirty="0">
                <a:solidFill>
                  <a:srgbClr val="000000"/>
                </a:solidFill>
                <a:latin typeface="Times New Roman" panose="02020603050405020304" pitchFamily="18" charset="0"/>
                <a:ea typeface="Times New Roman" panose="02020603050405020304" pitchFamily="18" charset="0"/>
              </a:rPr>
              <a:t>Here We Stand to relieve and release, not to accuse. </a:t>
            </a:r>
            <a:endParaRPr lang="en-US" sz="3200" dirty="0">
              <a:solidFill>
                <a:srgbClr val="000000"/>
              </a:solidFill>
              <a:latin typeface="Times New Roman" panose="02020603050405020304" pitchFamily="18" charset="0"/>
              <a:ea typeface="Times New Roman" panose="02020603050405020304" pitchFamily="18" charset="0"/>
            </a:endParaRPr>
          </a:p>
          <a:p>
            <a:pPr marL="0" marR="0" fontAlgn="auto">
              <a:lnSpc>
                <a:spcPct val="120000"/>
              </a:lnSpc>
              <a:spcBef>
                <a:spcPts val="0"/>
              </a:spcBef>
              <a:spcAft>
                <a:spcPts val="535"/>
              </a:spcAft>
            </a:pPr>
            <a:r>
              <a:rPr lang="en-US" sz="3200" b="1" dirty="0">
                <a:solidFill>
                  <a:srgbClr val="000000"/>
                </a:solidFill>
                <a:latin typeface="Times New Roman" panose="02020603050405020304" pitchFamily="18" charset="0"/>
                <a:ea typeface="Times New Roman" panose="02020603050405020304" pitchFamily="18" charset="0"/>
              </a:rPr>
              <a:t>Here We Stand to listen, assist, accompany, embrace, and befriend—not to attack. </a:t>
            </a:r>
            <a:endParaRPr lang="en-US" sz="3200" dirty="0">
              <a:solidFill>
                <a:srgbClr val="000000"/>
              </a:solidFill>
              <a:latin typeface="Times New Roman" panose="02020603050405020304" pitchFamily="18" charset="0"/>
              <a:ea typeface="Times New Roman" panose="02020603050405020304" pitchFamily="18" charset="0"/>
            </a:endParaRPr>
          </a:p>
          <a:p>
            <a:pPr marL="0" marR="0" fontAlgn="auto">
              <a:lnSpc>
                <a:spcPct val="120000"/>
              </a:lnSpc>
              <a:spcBef>
                <a:spcPts val="0"/>
              </a:spcBef>
              <a:spcAft>
                <a:spcPts val="0"/>
              </a:spcAft>
            </a:pPr>
            <a:r>
              <a:rPr lang="en-US" sz="3200" b="1" dirty="0">
                <a:solidFill>
                  <a:srgbClr val="000000"/>
                </a:solidFill>
                <a:latin typeface="Times New Roman" panose="02020603050405020304" pitchFamily="18" charset="0"/>
                <a:ea typeface="Times New Roman" panose="02020603050405020304" pitchFamily="18" charset="0"/>
              </a:rPr>
              <a:t>Here We Stand speaking truth and sharing love.</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1634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686800" cy="5933932"/>
          </a:xfrm>
          <a:prstGeom prst="rect">
            <a:avLst/>
          </a:prstGeom>
          <a:noFill/>
        </p:spPr>
        <p:txBody>
          <a:bodyPr wrap="square" rtlCol="0">
            <a:spAutoFit/>
          </a:bodyPr>
          <a:lstStyle/>
          <a:p>
            <a:pPr marL="0" marR="0" algn="ctr">
              <a:lnSpc>
                <a:spcPct val="120000"/>
              </a:lnSpc>
              <a:spcBef>
                <a:spcPts val="0"/>
              </a:spcBef>
              <a:spcAft>
                <a:spcPts val="0"/>
              </a:spcAft>
            </a:pPr>
            <a:r>
              <a:rPr lang="en-US" b="1">
                <a:solidFill>
                  <a:srgbClr val="000000"/>
                </a:solidFill>
                <a:latin typeface="Times New Roman" panose="02020603050405020304" pitchFamily="18" charset="0"/>
                <a:ea typeface="Times New Roman" panose="02020603050405020304" pitchFamily="18" charset="0"/>
              </a:rPr>
              <a:t>NOTE:</a:t>
            </a:r>
            <a:endParaRPr lang="en-US">
              <a:solidFill>
                <a:srgbClr val="000000"/>
              </a:solidFill>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2017 IS THE 500</a:t>
            </a:r>
            <a:r>
              <a:rPr lang="en-US" baseline="30000">
                <a:solidFill>
                  <a:srgbClr val="000000"/>
                </a:solidFill>
                <a:latin typeface="Times New Roman" panose="02020603050405020304" pitchFamily="18" charset="0"/>
                <a:ea typeface="Times New Roman" panose="02020603050405020304" pitchFamily="18" charset="0"/>
              </a:rPr>
              <a:t>TH</a:t>
            </a:r>
            <a:r>
              <a:rPr lang="en-US">
                <a:solidFill>
                  <a:srgbClr val="000000"/>
                </a:solidFill>
                <a:latin typeface="Times New Roman" panose="02020603050405020304" pitchFamily="18" charset="0"/>
                <a:ea typeface="Times New Roman" panose="02020603050405020304" pitchFamily="18" charset="0"/>
              </a:rPr>
              <a:t> ANNIVERSARY OF MARTIN LUTHER POSTING THE 95 THESES ON OCT. 31, 1517. LUTHER IS THE ONE WHO SAID BEFORE THE EMPEROR, ‘HERE I STAND (ON THE WORD OF GOD)</a:t>
            </a:r>
          </a:p>
          <a:p>
            <a:pPr marL="0" marR="0" algn="ctr">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I CAN DO NO OTHER, SO HELP ME GOD!” </a:t>
            </a:r>
          </a:p>
          <a:p>
            <a:pPr marL="0" marR="0" algn="ctr">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THUS WE ALSO SAY “HERE WE STAND!”</a:t>
            </a:r>
          </a:p>
          <a:p>
            <a:pPr marL="0" marR="0" algn="just">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“Life Issues” cover the whole range of respect for life, from conception in the womb until old age. Thus we honor God’s gift of life and oppose all attacks upon it by the devil, the world and our own sinful self!</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	                </a:t>
            </a:r>
            <a:r>
              <a:rPr lang="en-US" u="sng">
                <a:solidFill>
                  <a:srgbClr val="000000"/>
                </a:solidFill>
                <a:latin typeface="Times New Roman" panose="02020603050405020304" pitchFamily="18" charset="0"/>
                <a:ea typeface="Times New Roman" panose="02020603050405020304" pitchFamily="18" charset="0"/>
              </a:rPr>
              <a:t> “Life Issues” therefore means that we:</a:t>
            </a:r>
            <a:endParaRPr lang="en-US">
              <a:solidFill>
                <a:srgbClr val="000000"/>
              </a:solidFill>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 </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SPEAK AGAINST:  Abortion but    STAND UP for Adoption</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SPEAK AGAINST:  Infanticide but STAND UP for Mercy for the Disabled</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SPEAK AGAINST:  Suicide but      STAND UP for Godly Self-Identity</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SPEAK AGAINST:  Genocide but   STAND UP for All God’s Children</a:t>
            </a:r>
          </a:p>
          <a:p>
            <a:pPr marL="0" marR="0">
              <a:lnSpc>
                <a:spcPct val="120000"/>
              </a:lnSpc>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rPr>
              <a:t>SPEAK AGAINST:  Euthanasia but STAND UP for Dignity for the Elderly</a:t>
            </a:r>
          </a:p>
          <a:p>
            <a:pPr marL="0" marR="0" algn="ctr">
              <a:lnSpc>
                <a:spcPct val="120000"/>
              </a:lnSpc>
              <a:spcBef>
                <a:spcPts val="0"/>
              </a:spcBef>
              <a:spcAft>
                <a:spcPts val="0"/>
              </a:spcAft>
            </a:pPr>
            <a:r>
              <a:rPr lang="en-US" sz="2000" b="1">
                <a:solidFill>
                  <a:srgbClr val="000000"/>
                </a:solidFill>
                <a:latin typeface="Times New Roman" panose="02020603050405020304" pitchFamily="18" charset="0"/>
                <a:ea typeface="Times New Roman" panose="02020603050405020304" pitchFamily="18" charset="0"/>
              </a:rPr>
              <a:t> </a:t>
            </a:r>
            <a:endParaRPr lang="en-US">
              <a:solidFill>
                <a:srgbClr val="000000"/>
              </a:solidFill>
              <a:latin typeface="Times New Roman" panose="02020603050405020304" pitchFamily="18" charset="0"/>
              <a:ea typeface="Times New Roman" panose="02020603050405020304" pitchFamily="18" charset="0"/>
            </a:endParaRPr>
          </a:p>
          <a:p>
            <a:pPr marL="0" marR="0" algn="ctr">
              <a:lnSpc>
                <a:spcPts val="1205"/>
              </a:lnSpc>
              <a:spcBef>
                <a:spcPts val="0"/>
              </a:spcBef>
              <a:spcAft>
                <a:spcPts val="900"/>
              </a:spcAft>
            </a:pPr>
            <a:r>
              <a:rPr lang="en-US" sz="2000">
                <a:latin typeface="Verdana" panose="020B0604030504040204" pitchFamily="34" charset="0"/>
                <a:ea typeface="Times New Roman" panose="02020603050405020304" pitchFamily="18" charset="0"/>
                <a:cs typeface="Times New Roman" panose="02020603050405020304" pitchFamily="18" charset="0"/>
              </a:rPr>
              <a:t>Lutherans For Life • www.lutheransforlife.org 888.364.LIFE </a:t>
            </a:r>
            <a:endParaRPr lang="en-US" sz="2000">
              <a:effectLst/>
              <a:latin typeface="Verdan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265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p:cNvSpPr>
          <p:nvPr>
            <p:ph type="body" idx="1"/>
          </p:nvPr>
        </p:nvSpPr>
        <p:spPr/>
        <p:txBody>
          <a:bodyPr/>
          <a:lstStyle/>
          <a:p>
            <a:pPr eaLnBrk="1" hangingPunct="1"/>
            <a:endParaRPr lang="en-US" smtClean="0"/>
          </a:p>
        </p:txBody>
      </p:sp>
      <p:pic>
        <p:nvPicPr>
          <p:cNvPr id="25602" name="Picture 4"/>
          <p:cNvPicPr>
            <a:picLocks noGrp="1" noChangeAspect="1" noChangeArrowheads="1"/>
          </p:cNvPicPr>
          <p:nvPr>
            <p:ph type="title"/>
          </p:nvPr>
        </p:nvPicPr>
        <p:blipFill>
          <a:blip r:embed="rId2"/>
          <a:srcRect/>
          <a:stretch>
            <a:fillRect/>
          </a:stretch>
        </p:blipFill>
        <p:spPr>
          <a:xfrm>
            <a:off x="0" y="381000"/>
            <a:ext cx="9144000" cy="589915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p:cNvSpPr>
          <p:nvPr>
            <p:ph type="body" idx="1"/>
          </p:nvPr>
        </p:nvSpPr>
        <p:spPr/>
        <p:txBody>
          <a:bodyPr/>
          <a:lstStyle/>
          <a:p>
            <a:pPr eaLnBrk="1" hangingPunct="1"/>
            <a:endParaRPr lang="en-US" smtClean="0"/>
          </a:p>
        </p:txBody>
      </p:sp>
      <p:pic>
        <p:nvPicPr>
          <p:cNvPr id="26626" name="Picture 4" descr="lfl1101"/>
          <p:cNvPicPr>
            <a:picLocks noGrp="1" noChangeAspect="1" noChangeArrowheads="1"/>
          </p:cNvPicPr>
          <p:nvPr>
            <p:ph type="title"/>
          </p:nvPr>
        </p:nvPicPr>
        <p:blipFill>
          <a:blip r:embed="rId2"/>
          <a:srcRect/>
          <a:stretch>
            <a:fillRect/>
          </a:stretch>
        </p:blipFill>
        <p:spPr>
          <a:xfrm>
            <a:off x="0" y="381000"/>
            <a:ext cx="9144000" cy="5729288"/>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p:cNvSpPr>
          <p:nvPr>
            <p:ph type="body" idx="1"/>
          </p:nvPr>
        </p:nvSpPr>
        <p:spPr/>
        <p:txBody>
          <a:bodyPr/>
          <a:lstStyle/>
          <a:p>
            <a:pPr eaLnBrk="1" hangingPunct="1"/>
            <a:endParaRPr lang="en-US" smtClean="0"/>
          </a:p>
        </p:txBody>
      </p:sp>
      <p:pic>
        <p:nvPicPr>
          <p:cNvPr id="27652" name="Picture 4" descr="life 201"/>
          <p:cNvPicPr>
            <a:picLocks noChangeAspect="1" noChangeArrowheads="1"/>
          </p:cNvPicPr>
          <p:nvPr/>
        </p:nvPicPr>
        <p:blipFill>
          <a:blip r:embed="rId2"/>
          <a:srcRect/>
          <a:stretch>
            <a:fillRect/>
          </a:stretch>
        </p:blipFill>
        <p:spPr bwMode="auto">
          <a:xfrm>
            <a:off x="228600" y="457200"/>
            <a:ext cx="8763000" cy="57086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p:cNvSpPr>
          <p:nvPr>
            <p:ph type="body" idx="1"/>
          </p:nvPr>
        </p:nvSpPr>
        <p:spPr/>
        <p:txBody>
          <a:bodyPr/>
          <a:lstStyle/>
          <a:p>
            <a:pPr eaLnBrk="1" hangingPunct="1"/>
            <a:endParaRPr lang="en-US" smtClean="0"/>
          </a:p>
        </p:txBody>
      </p:sp>
      <p:pic>
        <p:nvPicPr>
          <p:cNvPr id="31746" name="Picture 4" descr="pensive_blonde_gril_arms_crossed"/>
          <p:cNvPicPr>
            <a:picLocks noGrp="1" noChangeAspect="1" noChangeArrowheads="1"/>
          </p:cNvPicPr>
          <p:nvPr>
            <p:ph type="title"/>
          </p:nvPr>
        </p:nvPicPr>
        <p:blipFill>
          <a:blip r:embed="rId2"/>
          <a:srcRect/>
          <a:stretch>
            <a:fillRect/>
          </a:stretch>
        </p:blipFill>
        <p:spPr>
          <a:xfrm>
            <a:off x="1295400" y="0"/>
            <a:ext cx="6172200" cy="6858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p:txBody>
          <a:bodyPr/>
          <a:lstStyle/>
          <a:p>
            <a:pPr eaLnBrk="1" hangingPunct="1"/>
            <a:endParaRPr lang="en-US" smtClean="0"/>
          </a:p>
        </p:txBody>
      </p:sp>
      <p:sp>
        <p:nvSpPr>
          <p:cNvPr id="32770" name="Rectangle 3"/>
          <p:cNvSpPr>
            <a:spLocks noGrp="1"/>
          </p:cNvSpPr>
          <p:nvPr>
            <p:ph type="body" idx="1"/>
          </p:nvPr>
        </p:nvSpPr>
        <p:spPr/>
        <p:txBody>
          <a:bodyPr/>
          <a:lstStyle/>
          <a:p>
            <a:pPr eaLnBrk="1" hangingPunct="1"/>
            <a:endParaRPr lang="en-US" smtClean="0"/>
          </a:p>
        </p:txBody>
      </p:sp>
      <p:pic>
        <p:nvPicPr>
          <p:cNvPr id="32771" name="Picture 4" descr="black_girl_smiling_looking_up"/>
          <p:cNvPicPr>
            <a:picLocks noChangeAspect="1" noChangeArrowheads="1"/>
          </p:cNvPicPr>
          <p:nvPr/>
        </p:nvPicPr>
        <p:blipFill>
          <a:blip r:embed="rId2"/>
          <a:srcRect/>
          <a:stretch>
            <a:fillRect/>
          </a:stretch>
        </p:blipFill>
        <p:spPr bwMode="auto">
          <a:xfrm>
            <a:off x="1600200" y="0"/>
            <a:ext cx="62071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p:cNvSpPr>
          <p:nvPr>
            <p:ph type="body" idx="1"/>
          </p:nvPr>
        </p:nvSpPr>
        <p:spPr/>
        <p:txBody>
          <a:bodyPr/>
          <a:lstStyle/>
          <a:p>
            <a:pPr eaLnBrk="1" hangingPunct="1"/>
            <a:endParaRPr lang="en-US" smtClean="0"/>
          </a:p>
        </p:txBody>
      </p:sp>
      <p:pic>
        <p:nvPicPr>
          <p:cNvPr id="33794" name="Picture 4" descr="couple_walking_in_park"/>
          <p:cNvPicPr>
            <a:picLocks noGrp="1" noChangeAspect="1" noChangeArrowheads="1"/>
          </p:cNvPicPr>
          <p:nvPr>
            <p:ph type="title"/>
          </p:nvPr>
        </p:nvPicPr>
        <p:blipFill>
          <a:blip r:embed="rId2"/>
          <a:srcRect/>
          <a:stretch>
            <a:fillRect/>
          </a:stretch>
        </p:blipFill>
        <p:spPr>
          <a:xfrm>
            <a:off x="1676400" y="0"/>
            <a:ext cx="6172200" cy="6858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lstStyle/>
          <a:p>
            <a:r>
              <a:rPr lang="en-US" sz="1800" b="1" dirty="0" smtClean="0"/>
              <a:t/>
            </a:r>
            <a:br>
              <a:rPr lang="en-US" sz="1800" b="1" dirty="0" smtClean="0"/>
            </a:br>
            <a:r>
              <a:rPr lang="en-US" sz="1800" b="1" dirty="0"/>
              <a:t/>
            </a:r>
            <a:br>
              <a:rPr lang="en-US" sz="1800" b="1" dirty="0"/>
            </a:br>
            <a:r>
              <a:rPr lang="en-US" sz="1800" b="1" dirty="0" smtClean="0"/>
              <a:t/>
            </a:r>
            <a:br>
              <a:rPr lang="en-US" sz="1800" b="1" dirty="0" smtClean="0"/>
            </a:br>
            <a:r>
              <a:rPr lang="en-US" sz="1800" b="1" dirty="0"/>
              <a:t/>
            </a:r>
            <a:br>
              <a:rPr lang="en-US" sz="1800" b="1" dirty="0"/>
            </a:br>
            <a:r>
              <a:rPr lang="en-US" sz="1800" b="1" dirty="0" smtClean="0"/>
              <a:t>“</a:t>
            </a:r>
            <a:r>
              <a:rPr lang="en-US" sz="1800" b="1" dirty="0"/>
              <a:t>SAVE THE CHILDREN”</a:t>
            </a:r>
            <a:r>
              <a:rPr lang="en-US" sz="1800" dirty="0"/>
              <a:t/>
            </a:r>
            <a:br>
              <a:rPr lang="en-US" sz="1800" dirty="0"/>
            </a:br>
            <a:r>
              <a:rPr lang="en-US" sz="1800" dirty="0"/>
              <a:t> </a:t>
            </a:r>
            <a:br>
              <a:rPr lang="en-US" sz="1800" dirty="0"/>
            </a:br>
            <a:r>
              <a:rPr lang="en-US" sz="1800" dirty="0"/>
              <a:t>Listen to the gentle heartbeat,</a:t>
            </a:r>
            <a:br>
              <a:rPr lang="en-US" sz="1800" dirty="0"/>
            </a:br>
            <a:r>
              <a:rPr lang="en-US" sz="1800" dirty="0"/>
              <a:t>Of  the little baby in the womb.</a:t>
            </a:r>
            <a:br>
              <a:rPr lang="en-US" sz="1800" dirty="0"/>
            </a:br>
            <a:r>
              <a:rPr lang="en-US" sz="1800" dirty="0"/>
              <a:t>Will this child be allowed to live?</a:t>
            </a:r>
            <a:br>
              <a:rPr lang="en-US" sz="1800" dirty="0"/>
            </a:br>
            <a:r>
              <a:rPr lang="en-US" sz="1800" dirty="0"/>
              <a:t>Or will the womb become a tomb?</a:t>
            </a:r>
            <a:br>
              <a:rPr lang="en-US" sz="1800" dirty="0"/>
            </a:br>
            <a:r>
              <a:rPr lang="en-US" sz="1800" i="1" u="sng" dirty="0"/>
              <a:t>CHORUS:</a:t>
            </a:r>
            <a:r>
              <a:rPr lang="en-US" sz="1800" dirty="0"/>
              <a:t/>
            </a:r>
            <a:br>
              <a:rPr lang="en-US" sz="1800" dirty="0"/>
            </a:br>
            <a:r>
              <a:rPr lang="en-US" sz="1800" dirty="0"/>
              <a:t>Save the children</a:t>
            </a:r>
            <a:br>
              <a:rPr lang="en-US" sz="1800" dirty="0"/>
            </a:br>
            <a:r>
              <a:rPr lang="en-US" sz="1800" dirty="0"/>
              <a:t>Who though unborn are living.</a:t>
            </a:r>
            <a:br>
              <a:rPr lang="en-US" sz="1800" dirty="0"/>
            </a:br>
            <a:r>
              <a:rPr lang="en-US" sz="1800" dirty="0"/>
              <a:t>Don’t take their lives.</a:t>
            </a:r>
            <a:br>
              <a:rPr lang="en-US" sz="1800" dirty="0"/>
            </a:br>
            <a:r>
              <a:rPr lang="en-US" sz="1800" dirty="0"/>
              <a:t>Save the children</a:t>
            </a:r>
            <a:br>
              <a:rPr lang="en-US" sz="1800" dirty="0"/>
            </a:br>
            <a:r>
              <a:rPr lang="en-US" sz="1800" dirty="0"/>
              <a:t>Who though unborn are living.</a:t>
            </a:r>
            <a:br>
              <a:rPr lang="en-US" sz="1800" dirty="0"/>
            </a:br>
            <a:r>
              <a:rPr lang="en-US" sz="1800" dirty="0"/>
              <a:t>Don’t take their lives.</a:t>
            </a:r>
            <a:br>
              <a:rPr lang="en-US" sz="1800" dirty="0"/>
            </a:br>
            <a:r>
              <a:rPr lang="en-US" sz="1800" dirty="0"/>
              <a:t> </a:t>
            </a:r>
            <a:br>
              <a:rPr lang="en-US" sz="1800" dirty="0"/>
            </a:br>
            <a:r>
              <a:rPr lang="en-US" sz="1800" dirty="0"/>
              <a:t>This most defenseless human being.</a:t>
            </a:r>
            <a:br>
              <a:rPr lang="en-US" sz="1800" dirty="0"/>
            </a:br>
            <a:r>
              <a:rPr lang="en-US" sz="1800" dirty="0"/>
              <a:t>Lives nine months before he is born.</a:t>
            </a:r>
            <a:br>
              <a:rPr lang="en-US" sz="1800" dirty="0"/>
            </a:br>
            <a:r>
              <a:rPr lang="en-US" sz="1800" dirty="0"/>
              <a:t>Some people don’t want him around,</a:t>
            </a:r>
            <a:br>
              <a:rPr lang="en-US" sz="1800" dirty="0"/>
            </a:br>
            <a:r>
              <a:rPr lang="en-US" sz="1800" dirty="0"/>
              <a:t>If he dies, none of them will mourn.</a:t>
            </a:r>
            <a:br>
              <a:rPr lang="en-US" sz="1800" dirty="0"/>
            </a:br>
            <a:r>
              <a:rPr lang="en-US" sz="1800" dirty="0"/>
              <a:t/>
            </a:r>
            <a:br>
              <a:rPr lang="en-US" sz="1800" dirty="0"/>
            </a:br>
            <a:r>
              <a:rPr lang="en-US" sz="1800" dirty="0"/>
              <a:t>What is your answer my friend?</a:t>
            </a:r>
            <a:br>
              <a:rPr lang="en-US" sz="1800" dirty="0"/>
            </a:br>
            <a:r>
              <a:rPr lang="en-US" sz="1800" dirty="0"/>
              <a:t>Can we allow this to go on?</a:t>
            </a:r>
            <a:br>
              <a:rPr lang="en-US" sz="1800" dirty="0"/>
            </a:br>
            <a:r>
              <a:rPr lang="en-US" sz="1800" dirty="0"/>
              <a:t>With such a means, what is the end?</a:t>
            </a:r>
            <a:br>
              <a:rPr lang="en-US" sz="1800" dirty="0"/>
            </a:br>
            <a:r>
              <a:rPr lang="en-US" sz="1800" dirty="0"/>
              <a:t>I hope you see that it is wrong.</a:t>
            </a:r>
            <a:br>
              <a:rPr lang="en-US" sz="1800" dirty="0"/>
            </a:br>
            <a:r>
              <a:rPr lang="en-US" dirty="0"/>
              <a:t/>
            </a:r>
            <a:br>
              <a:rPr lang="en-US" dirty="0"/>
            </a:br>
            <a:endParaRPr lang="en-US" dirty="0"/>
          </a:p>
        </p:txBody>
      </p:sp>
    </p:spTree>
    <p:extLst>
      <p:ext uri="{BB962C8B-B14F-4D97-AF65-F5344CB8AC3E}">
        <p14:creationId xmlns:p14="http://schemas.microsoft.com/office/powerpoint/2010/main" val="905456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8400" y="76200"/>
            <a:ext cx="4343400" cy="6712528"/>
          </a:xfrm>
          <a:prstGeom prst="rect">
            <a:avLst/>
          </a:prstGeom>
        </p:spPr>
      </p:pic>
    </p:spTree>
    <p:extLst>
      <p:ext uri="{BB962C8B-B14F-4D97-AF65-F5344CB8AC3E}">
        <p14:creationId xmlns:p14="http://schemas.microsoft.com/office/powerpoint/2010/main" val="158148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745162"/>
          </a:xfrm>
        </p:spPr>
        <p:txBody>
          <a:bodyPr/>
          <a:lstStyle/>
          <a:p>
            <a:pPr>
              <a:spcBef>
                <a:spcPts val="0"/>
              </a:spcBef>
              <a:spcAft>
                <a:spcPts val="0"/>
              </a:spcAft>
            </a:pPr>
            <a:r>
              <a:rPr lang="en-US" sz="2000" dirty="0">
                <a:latin typeface="Bookman Old Style"/>
                <a:ea typeface="Times New Roman"/>
              </a:rPr>
              <a:t>(Written by David </a:t>
            </a:r>
            <a:r>
              <a:rPr lang="en-US" sz="2000" dirty="0" err="1">
                <a:latin typeface="Bookman Old Style"/>
                <a:ea typeface="Times New Roman"/>
              </a:rPr>
              <a:t>Nehrenz</a:t>
            </a:r>
            <a:r>
              <a:rPr lang="en-US" sz="2000" dirty="0">
                <a:latin typeface="Bookman Old Style"/>
                <a:ea typeface="Times New Roman"/>
              </a:rPr>
              <a:t> in 1979, </a:t>
            </a:r>
            <a:r>
              <a:rPr lang="en-US" sz="2000" dirty="0" smtClean="0">
                <a:latin typeface="Bookman Old Style"/>
                <a:ea typeface="Times New Roman"/>
              </a:rPr>
              <a:t/>
            </a:r>
            <a:br>
              <a:rPr lang="en-US" sz="2000" dirty="0" smtClean="0">
                <a:latin typeface="Bookman Old Style"/>
                <a:ea typeface="Times New Roman"/>
              </a:rPr>
            </a:br>
            <a:r>
              <a:rPr lang="en-US" sz="2000" dirty="0" smtClean="0">
                <a:latin typeface="Bookman Old Style"/>
                <a:ea typeface="Times New Roman"/>
              </a:rPr>
              <a:t>while </a:t>
            </a:r>
            <a:r>
              <a:rPr lang="en-US" sz="2000" dirty="0">
                <a:latin typeface="Bookman Old Style"/>
                <a:ea typeface="Times New Roman"/>
              </a:rPr>
              <a:t>he was a 2</a:t>
            </a:r>
            <a:r>
              <a:rPr lang="en-US" sz="2000" baseline="30000" dirty="0">
                <a:latin typeface="Bookman Old Style"/>
                <a:ea typeface="Times New Roman"/>
              </a:rPr>
              <a:t>nd</a:t>
            </a:r>
            <a:r>
              <a:rPr lang="en-US" sz="2000" dirty="0">
                <a:latin typeface="Bookman Old Style"/>
                <a:ea typeface="Times New Roman"/>
              </a:rPr>
              <a:t> year seminarian at </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Concordia Theological Seminary Ft. Wayne, Indiana.</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This song was sung in January 1979 on the steps of the United States Capitol Building in Washington D.C.</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The occasion was the annual “March for Life” </a:t>
            </a:r>
            <a:r>
              <a:rPr lang="en-US" sz="2000" dirty="0" smtClean="0">
                <a:latin typeface="Bookman Old Style"/>
                <a:ea typeface="Times New Roman"/>
              </a:rPr>
              <a:t/>
            </a:r>
            <a:br>
              <a:rPr lang="en-US" sz="2000" dirty="0" smtClean="0">
                <a:latin typeface="Bookman Old Style"/>
                <a:ea typeface="Times New Roman"/>
              </a:rPr>
            </a:br>
            <a:r>
              <a:rPr lang="en-US" sz="2000" dirty="0" smtClean="0">
                <a:latin typeface="Bookman Old Style"/>
                <a:ea typeface="Times New Roman"/>
              </a:rPr>
              <a:t>organized </a:t>
            </a:r>
            <a:r>
              <a:rPr lang="en-US" sz="2000" dirty="0">
                <a:latin typeface="Bookman Old Style"/>
                <a:ea typeface="Times New Roman"/>
              </a:rPr>
              <a:t>at the time by Nellie Gray.</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My friends and fellow seminarians Marty </a:t>
            </a:r>
            <a:r>
              <a:rPr lang="en-US" sz="2000" dirty="0" err="1">
                <a:latin typeface="Bookman Old Style"/>
                <a:ea typeface="Times New Roman"/>
              </a:rPr>
              <a:t>Kaarre</a:t>
            </a:r>
            <a:r>
              <a:rPr lang="en-US" sz="2000" dirty="0">
                <a:latin typeface="Bookman Old Style"/>
                <a:ea typeface="Times New Roman"/>
              </a:rPr>
              <a:t>, David Weber and I were members of a Christian band called “</a:t>
            </a:r>
            <a:r>
              <a:rPr lang="en-US" sz="2000" dirty="0" err="1">
                <a:latin typeface="Bookman Old Style"/>
                <a:ea typeface="Times New Roman"/>
              </a:rPr>
              <a:t>Tarkkuus</a:t>
            </a:r>
            <a:r>
              <a:rPr lang="en-US" sz="2000" dirty="0">
                <a:latin typeface="Bookman Old Style"/>
                <a:ea typeface="Times New Roman"/>
              </a:rPr>
              <a:t>” (the Finnish word for “truth”). We marched at the head of the line with over 50,000 people down the streets heading to the Capitol building. In the 10 degree weather, we took off our gloves, pulled out our guitars and sang this song over the P.A. system, before the United States Congressmen and Senators spoke.</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To hear these 50,000 people join us in singing this chorus of “Save the Children” was inspiring.</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The people in the Pro-Life Movement are some of the finest people I have ever met.</a:t>
            </a:r>
            <a:r>
              <a:rPr lang="en-US" sz="2000" dirty="0">
                <a:latin typeface="Times New Roman"/>
                <a:ea typeface="Times New Roman"/>
              </a:rPr>
              <a:t/>
            </a:r>
            <a:br>
              <a:rPr lang="en-US" sz="2000" dirty="0">
                <a:latin typeface="Times New Roman"/>
                <a:ea typeface="Times New Roman"/>
              </a:rPr>
            </a:br>
            <a:r>
              <a:rPr lang="en-US" sz="2000" dirty="0">
                <a:latin typeface="Bookman Old Style"/>
                <a:ea typeface="Times New Roman"/>
              </a:rPr>
              <a:t>They are filled with mercy, kindness and love because they are helping other people save their own children.)</a:t>
            </a:r>
            <a:r>
              <a:rPr lang="en-US" sz="1100" dirty="0">
                <a:latin typeface="Times New Roman"/>
                <a:ea typeface="Times New Roman"/>
              </a:rPr>
              <a:t/>
            </a:r>
            <a:br>
              <a:rPr lang="en-US" sz="1100" dirty="0">
                <a:latin typeface="Times New Roman"/>
                <a:ea typeface="Times New Roman"/>
              </a:rPr>
            </a:br>
            <a:endParaRPr lang="en-US" sz="1400" dirty="0"/>
          </a:p>
        </p:txBody>
      </p:sp>
    </p:spTree>
    <p:extLst>
      <p:ext uri="{BB962C8B-B14F-4D97-AF65-F5344CB8AC3E}">
        <p14:creationId xmlns:p14="http://schemas.microsoft.com/office/powerpoint/2010/main" val="1770485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686800" cy="5595378"/>
          </a:xfrm>
          <a:prstGeom prst="rect">
            <a:avLst/>
          </a:prstGeom>
          <a:noFill/>
        </p:spPr>
        <p:txBody>
          <a:bodyPr wrap="square" rtlCol="0">
            <a:spAutoFit/>
          </a:bodyPr>
          <a:lstStyle/>
          <a:p>
            <a:pPr marL="0" marR="0">
              <a:lnSpc>
                <a:spcPct val="120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 </a:t>
            </a:r>
          </a:p>
          <a:p>
            <a:pPr marL="0" marR="0" algn="ctr">
              <a:lnSpc>
                <a:spcPct val="120000"/>
              </a:lnSpc>
              <a:spcBef>
                <a:spcPts val="0"/>
              </a:spcBef>
              <a:spcAft>
                <a:spcPts val="0"/>
              </a:spcAft>
            </a:pPr>
            <a:r>
              <a:rPr lang="en-US" sz="4000" b="1" dirty="0">
                <a:solidFill>
                  <a:srgbClr val="000000"/>
                </a:solidFill>
                <a:latin typeface="Times New Roman" panose="02020603050405020304" pitchFamily="18" charset="0"/>
                <a:ea typeface="Times New Roman" panose="02020603050405020304" pitchFamily="18" charset="0"/>
              </a:rPr>
              <a:t>Ps 139: 23,24 –</a:t>
            </a:r>
            <a:r>
              <a:rPr lang="en-US" sz="4000" dirty="0">
                <a:solidFill>
                  <a:srgbClr val="000000"/>
                </a:solidFill>
                <a:latin typeface="Times New Roman" panose="02020603050405020304" pitchFamily="18" charset="0"/>
                <a:ea typeface="Times New Roman" panose="02020603050405020304" pitchFamily="18" charset="0"/>
              </a:rPr>
              <a:t> Closing Prayer                     </a:t>
            </a:r>
          </a:p>
          <a:p>
            <a:pPr marL="0" marR="0" algn="ctr">
              <a:lnSpc>
                <a:spcPct val="120000"/>
              </a:lnSpc>
              <a:spcBef>
                <a:spcPts val="0"/>
              </a:spcBef>
              <a:spcAft>
                <a:spcPts val="0"/>
              </a:spcAft>
            </a:pPr>
            <a:r>
              <a:rPr lang="en-US" sz="4000" dirty="0">
                <a:solidFill>
                  <a:srgbClr val="000000"/>
                </a:solidFill>
                <a:latin typeface="Times New Roman" panose="02020603050405020304" pitchFamily="18" charset="0"/>
                <a:ea typeface="Times New Roman" panose="02020603050405020304" pitchFamily="18" charset="0"/>
              </a:rPr>
              <a:t>“Search me, O God, and know my heart!</a:t>
            </a:r>
          </a:p>
          <a:p>
            <a:pPr marL="0" marR="0" algn="ctr">
              <a:lnSpc>
                <a:spcPct val="120000"/>
              </a:lnSpc>
              <a:spcBef>
                <a:spcPts val="0"/>
              </a:spcBef>
              <a:spcAft>
                <a:spcPts val="0"/>
              </a:spcAft>
            </a:pPr>
            <a:r>
              <a:rPr lang="en-US" sz="4000" dirty="0">
                <a:solidFill>
                  <a:srgbClr val="000000"/>
                </a:solidFill>
                <a:latin typeface="Times New Roman" panose="02020603050405020304" pitchFamily="18" charset="0"/>
                <a:ea typeface="Times New Roman" panose="02020603050405020304" pitchFamily="18" charset="0"/>
              </a:rPr>
              <a:t>Try me and know my thoughts!</a:t>
            </a:r>
          </a:p>
          <a:p>
            <a:pPr marL="0" marR="0" algn="ctr">
              <a:lnSpc>
                <a:spcPct val="120000"/>
              </a:lnSpc>
              <a:spcBef>
                <a:spcPts val="0"/>
              </a:spcBef>
              <a:spcAft>
                <a:spcPts val="0"/>
              </a:spcAft>
            </a:pPr>
            <a:r>
              <a:rPr lang="en-US" sz="4000" dirty="0">
                <a:solidFill>
                  <a:srgbClr val="000000"/>
                </a:solidFill>
                <a:latin typeface="Times New Roman" panose="02020603050405020304" pitchFamily="18" charset="0"/>
                <a:ea typeface="Times New Roman" panose="02020603050405020304" pitchFamily="18" charset="0"/>
              </a:rPr>
              <a:t>And see if there be </a:t>
            </a:r>
            <a:endParaRPr lang="en-US" sz="4000" dirty="0" smtClean="0">
              <a:solidFill>
                <a:srgbClr val="000000"/>
              </a:solidFill>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4000" dirty="0" smtClean="0">
                <a:solidFill>
                  <a:srgbClr val="000000"/>
                </a:solidFill>
                <a:latin typeface="Times New Roman" panose="02020603050405020304" pitchFamily="18" charset="0"/>
                <a:ea typeface="Times New Roman" panose="02020603050405020304" pitchFamily="18" charset="0"/>
              </a:rPr>
              <a:t>any </a:t>
            </a:r>
            <a:r>
              <a:rPr lang="en-US" sz="4000" dirty="0">
                <a:solidFill>
                  <a:srgbClr val="000000"/>
                </a:solidFill>
                <a:latin typeface="Times New Roman" panose="02020603050405020304" pitchFamily="18" charset="0"/>
                <a:ea typeface="Times New Roman" panose="02020603050405020304" pitchFamily="18" charset="0"/>
              </a:rPr>
              <a:t>grievous way in me,</a:t>
            </a:r>
          </a:p>
          <a:p>
            <a:pPr marL="0" marR="0" algn="ctr">
              <a:lnSpc>
                <a:spcPct val="120000"/>
              </a:lnSpc>
              <a:spcBef>
                <a:spcPts val="0"/>
              </a:spcBef>
              <a:spcAft>
                <a:spcPts val="0"/>
              </a:spcAft>
            </a:pPr>
            <a:r>
              <a:rPr lang="en-US" sz="4000" dirty="0">
                <a:solidFill>
                  <a:srgbClr val="000000"/>
                </a:solidFill>
                <a:latin typeface="Times New Roman" panose="02020603050405020304" pitchFamily="18" charset="0"/>
                <a:ea typeface="Times New Roman" panose="02020603050405020304" pitchFamily="18" charset="0"/>
              </a:rPr>
              <a:t>and lead me in the way everlasting! Amen.”</a:t>
            </a:r>
            <a:endParaRPr lang="en-US" sz="40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4723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93369" y="-1359970"/>
            <a:ext cx="5334000" cy="8358740"/>
          </a:xfrm>
        </p:spPr>
      </p:pic>
    </p:spTree>
    <p:extLst>
      <p:ext uri="{BB962C8B-B14F-4D97-AF65-F5344CB8AC3E}">
        <p14:creationId xmlns:p14="http://schemas.microsoft.com/office/powerpoint/2010/main" val="16952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888233" y="-1354833"/>
            <a:ext cx="5431971" cy="8751237"/>
          </a:xfrm>
        </p:spPr>
      </p:pic>
    </p:spTree>
    <p:extLst>
      <p:ext uri="{BB962C8B-B14F-4D97-AF65-F5344CB8AC3E}">
        <p14:creationId xmlns:p14="http://schemas.microsoft.com/office/powerpoint/2010/main" val="2467291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52400"/>
            <a:ext cx="2590800" cy="6560331"/>
          </a:xfrm>
        </p:spPr>
      </p:pic>
    </p:spTree>
    <p:extLst>
      <p:ext uri="{BB962C8B-B14F-4D97-AF65-F5344CB8AC3E}">
        <p14:creationId xmlns:p14="http://schemas.microsoft.com/office/powerpoint/2010/main" val="483585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0"/>
            <a:ext cx="2699657" cy="6749143"/>
          </a:xfrm>
        </p:spPr>
      </p:pic>
    </p:spTree>
    <p:extLst>
      <p:ext uri="{BB962C8B-B14F-4D97-AF65-F5344CB8AC3E}">
        <p14:creationId xmlns:p14="http://schemas.microsoft.com/office/powerpoint/2010/main" val="442945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381000"/>
            <a:ext cx="4343400" cy="5973490"/>
          </a:xfrm>
        </p:spPr>
      </p:pic>
    </p:spTree>
    <p:extLst>
      <p:ext uri="{BB962C8B-B14F-4D97-AF65-F5344CB8AC3E}">
        <p14:creationId xmlns:p14="http://schemas.microsoft.com/office/powerpoint/2010/main" val="3040166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57200"/>
            <a:ext cx="8826922" cy="5715000"/>
          </a:xfrm>
          <a:prstGeom prst="rect">
            <a:avLst/>
          </a:prstGeom>
        </p:spPr>
      </p:pic>
    </p:spTree>
    <p:extLst>
      <p:ext uri="{BB962C8B-B14F-4D97-AF65-F5344CB8AC3E}">
        <p14:creationId xmlns:p14="http://schemas.microsoft.com/office/powerpoint/2010/main" val="993769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493</Words>
  <Application>Microsoft Office PowerPoint</Application>
  <PresentationFormat>On-screen Show (4:3)</PresentationFormat>
  <Paragraphs>116</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Book Antiqua</vt:lpstr>
      <vt:lpstr>Bookman Old Style</vt:lpstr>
      <vt:lpstr>Calibri</vt:lpstr>
      <vt:lpstr>Times New Roman</vt:lpstr>
      <vt:lpstr>Verdana</vt:lpstr>
      <vt:lpstr>Office Theme</vt:lpstr>
      <vt:lpstr>“HERE  WE  STAND” LIFE SUNDAY 1-22-17 Combined Bible Class – All Teens and Adults Schedule for the day: Combined Bible Class – All Teens and Adults Schedule for the day: 9:15 a.m. -  Foundational Truths from God’s Word  9:50 a.m.  - Video “Lutherans for Life” 10:15 a.m. - Closing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“SAVE THE CHILDREN”   Listen to the gentle heartbeat, Of  the little baby in the womb. Will this child be allowed to live? Or will the womb become a tomb? CHORUS: Save the children Who though unborn are living. Don’t take their lives. Save the children Who though unborn are living. Don’t take their lives.   This most defenseless human being. Lives nine months before he is born. Some people don’t want him around, If he dies, none of them will mourn.  What is your answer my friend? Can we allow this to go on? With such a means, what is the end? I hope you see that it is wrong.  </vt:lpstr>
      <vt:lpstr>(Written by David Nehrenz in 1979,  while he was a 2nd year seminarian at  Concordia Theological Seminary Ft. Wayne, Indiana. This song was sung in January 1979 on the steps of the United States Capitol Building in Washington D.C. The occasion was the annual “March for Life”  organized at the time by Nellie Gray. My friends and fellow seminarians Marty Kaarre, David Weber and I were members of a Christian band called “Tarkkuus” (the Finnish word for “truth”). We marched at the head of the line with over 50,000 people down the streets heading to the Capitol building. In the 10 degree weather, we took off our gloves, pulled out our guitars and sang this song over the P.A. system, before the United States Congressmen and Senators spoke. To hear these 50,000 people join us in singing this chorus of “Save the Children” was inspiring. The people in the Pro-Life Movement are some of the finest people I have ever met. They are filled with mercy, kindness and love because they are helping other people save their own children.)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78</cp:revision>
  <dcterms:created xsi:type="dcterms:W3CDTF">2012-01-20T21:25:19Z</dcterms:created>
  <dcterms:modified xsi:type="dcterms:W3CDTF">2017-01-21T18:55:38Z</dcterms:modified>
</cp:coreProperties>
</file>