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3" r:id="rId4"/>
    <p:sldId id="271" r:id="rId5"/>
    <p:sldId id="286" r:id="rId6"/>
    <p:sldId id="272" r:id="rId7"/>
    <p:sldId id="270" r:id="rId8"/>
    <p:sldId id="274" r:id="rId9"/>
    <p:sldId id="277" r:id="rId10"/>
    <p:sldId id="278" r:id="rId11"/>
    <p:sldId id="281" r:id="rId12"/>
    <p:sldId id="290" r:id="rId13"/>
    <p:sldId id="296" r:id="rId14"/>
    <p:sldId id="297" r:id="rId15"/>
    <p:sldId id="321" r:id="rId16"/>
    <p:sldId id="260" r:id="rId17"/>
    <p:sldId id="312" r:id="rId18"/>
    <p:sldId id="314" r:id="rId19"/>
    <p:sldId id="315" r:id="rId20"/>
    <p:sldId id="308" r:id="rId21"/>
    <p:sldId id="323" r:id="rId22"/>
    <p:sldId id="324" r:id="rId23"/>
    <p:sldId id="327" r:id="rId24"/>
    <p:sldId id="330" r:id="rId25"/>
    <p:sldId id="331" r:id="rId26"/>
    <p:sldId id="334" r:id="rId27"/>
    <p:sldId id="338" r:id="rId28"/>
    <p:sldId id="259" r:id="rId29"/>
    <p:sldId id="261" r:id="rId30"/>
    <p:sldId id="263" r:id="rId31"/>
    <p:sldId id="264" r:id="rId32"/>
    <p:sldId id="294" r:id="rId33"/>
    <p:sldId id="265" r:id="rId34"/>
    <p:sldId id="268" r:id="rId35"/>
    <p:sldId id="267" r:id="rId36"/>
    <p:sldId id="295" r:id="rId37"/>
    <p:sldId id="303" r:id="rId38"/>
    <p:sldId id="304" r:id="rId39"/>
    <p:sldId id="339" r:id="rId40"/>
    <p:sldId id="340" r:id="rId41"/>
    <p:sldId id="341" r:id="rId42"/>
    <p:sldId id="342" r:id="rId43"/>
    <p:sldId id="34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3" autoAdjust="0"/>
    <p:restoredTop sz="94109" autoAdjust="0"/>
  </p:normalViewPr>
  <p:slideViewPr>
    <p:cSldViewPr snapToGrid="0">
      <p:cViewPr varScale="1">
        <p:scale>
          <a:sx n="65" d="100"/>
          <a:sy n="65" d="100"/>
        </p:scale>
        <p:origin x="1339" y="53"/>
      </p:cViewPr>
      <p:guideLst/>
    </p:cSldViewPr>
  </p:slid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57389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774355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19004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98260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5D338D-ECAF-4086-AC9D-7AE9EBC294CC}" type="datetimeFigureOut">
              <a:rPr lang="en-US" smtClean="0"/>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706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5D338D-ECAF-4086-AC9D-7AE9EBC294CC}"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19828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5D338D-ECAF-4086-AC9D-7AE9EBC294CC}" type="datetimeFigureOut">
              <a:rPr lang="en-US" smtClean="0"/>
              <a:t>11/19/2016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4115506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5D338D-ECAF-4086-AC9D-7AE9EBC294CC}" type="datetimeFigureOut">
              <a:rPr lang="en-US" smtClean="0"/>
              <a:t>11/19/2016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36798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5D338D-ECAF-4086-AC9D-7AE9EBC294CC}" type="datetimeFigureOut">
              <a:rPr lang="en-US" smtClean="0"/>
              <a:t>11/19/2016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48771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D338D-ECAF-4086-AC9D-7AE9EBC294CC}"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77342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D338D-ECAF-4086-AC9D-7AE9EBC294CC}" type="datetimeFigureOut">
              <a:rPr lang="en-US" smtClean="0"/>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33419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D338D-ECAF-4086-AC9D-7AE9EBC294CC}" type="datetimeFigureOut">
              <a:rPr lang="en-US" smtClean="0"/>
              <a:t>11/19/2016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99C1A-FCCB-4455-8549-536A06209451}" type="slidenum">
              <a:rPr lang="en-US" smtClean="0"/>
              <a:t>‹#›</a:t>
            </a:fld>
            <a:endParaRPr lang="en-US"/>
          </a:p>
        </p:txBody>
      </p:sp>
    </p:spTree>
    <p:extLst>
      <p:ext uri="{BB962C8B-B14F-4D97-AF65-F5344CB8AC3E}">
        <p14:creationId xmlns:p14="http://schemas.microsoft.com/office/powerpoint/2010/main" val="2668328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46185" y="152399"/>
            <a:ext cx="8510954" cy="6307015"/>
          </a:xfrm>
        </p:spPr>
        <p:txBody>
          <a:bodyPr>
            <a:normAutofit fontScale="92500" lnSpcReduction="10000"/>
          </a:bodyPr>
          <a:lstStyle/>
          <a:p>
            <a:endParaRPr lang="en-US" dirty="0" smtClean="0"/>
          </a:p>
          <a:p>
            <a:r>
              <a:rPr lang="en-US" sz="3600" b="1" dirty="0" smtClean="0"/>
              <a:t>“</a:t>
            </a:r>
            <a:r>
              <a:rPr lang="en-US" sz="3600" b="1" dirty="0"/>
              <a:t>God’s Treasured Possession!”   </a:t>
            </a:r>
          </a:p>
          <a:p>
            <a:r>
              <a:rPr lang="en-US" sz="3600" b="1" dirty="0" smtClean="0"/>
              <a:t>-The </a:t>
            </a:r>
            <a:r>
              <a:rPr lang="en-US" sz="3600" b="1" dirty="0"/>
              <a:t>Book of </a:t>
            </a:r>
            <a:r>
              <a:rPr lang="en-US" sz="3600" b="1" dirty="0" smtClean="0"/>
              <a:t>Deuteronomy-</a:t>
            </a:r>
          </a:p>
          <a:p>
            <a:r>
              <a:rPr lang="en-US" sz="3600" b="1" dirty="0" smtClean="0"/>
              <a:t>Old </a:t>
            </a:r>
            <a:r>
              <a:rPr lang="en-US" sz="3600" b="1" dirty="0"/>
              <a:t>Israel and New Israel </a:t>
            </a:r>
            <a:r>
              <a:rPr lang="en-US" sz="3600" b="1" dirty="0" smtClean="0"/>
              <a:t>=</a:t>
            </a:r>
          </a:p>
          <a:p>
            <a:r>
              <a:rPr lang="en-US" sz="3600" b="1" dirty="0" smtClean="0"/>
              <a:t> </a:t>
            </a:r>
            <a:r>
              <a:rPr lang="en-US" sz="3600" b="1" dirty="0"/>
              <a:t>The Church</a:t>
            </a:r>
          </a:p>
          <a:p>
            <a:pPr>
              <a:lnSpc>
                <a:spcPct val="107000"/>
              </a:lnSpc>
              <a:spcBef>
                <a:spcPts val="0"/>
              </a:spcBef>
            </a:pPr>
            <a:r>
              <a:rPr lang="en-US" sz="4000" b="1" u="sng" dirty="0">
                <a:latin typeface="Calibri" panose="020F0502020204030204" pitchFamily="34" charset="0"/>
                <a:ea typeface="Calibri" panose="020F0502020204030204" pitchFamily="34" charset="0"/>
                <a:cs typeface="Times New Roman" panose="02020603050405020304" pitchFamily="18" charset="0"/>
              </a:rPr>
              <a:t>Lesson </a:t>
            </a:r>
            <a:r>
              <a:rPr lang="en-US" sz="4000" b="1" u="sng" dirty="0">
                <a:latin typeface="Calibri" panose="020F0502020204030204" pitchFamily="34" charset="0"/>
                <a:ea typeface="Calibri" panose="020F0502020204030204" pitchFamily="34" charset="0"/>
                <a:cs typeface="Times New Roman" panose="02020603050405020304" pitchFamily="18" charset="0"/>
              </a:rPr>
              <a:t>6</a:t>
            </a:r>
            <a:r>
              <a:rPr lang="en-US" sz="4000" b="1" u="sng" dirty="0" smtClean="0">
                <a:latin typeface="Calibri" panose="020F0502020204030204" pitchFamily="34" charset="0"/>
                <a:ea typeface="Calibri" panose="020F0502020204030204" pitchFamily="34" charset="0"/>
                <a:cs typeface="Times New Roman" panose="02020603050405020304" pitchFamily="18" charset="0"/>
              </a:rPr>
              <a:t> </a:t>
            </a:r>
            <a:r>
              <a:rPr lang="en-US" sz="4000" b="1" u="sng" dirty="0">
                <a:latin typeface="Calibri" panose="020F0502020204030204" pitchFamily="34" charset="0"/>
                <a:ea typeface="Calibri" panose="020F0502020204030204" pitchFamily="34" charset="0"/>
                <a:cs typeface="Times New Roman" panose="02020603050405020304" pitchFamily="18" charset="0"/>
              </a:rPr>
              <a:t>for us:</a:t>
            </a:r>
            <a:r>
              <a:rPr lang="en-US" sz="4000" b="1" dirty="0">
                <a:latin typeface="Calibri" panose="020F0502020204030204" pitchFamily="34"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a:latin typeface="Calibri" panose="020F0502020204030204" pitchFamily="34" charset="0"/>
                <a:ea typeface="Calibri" panose="020F0502020204030204" pitchFamily="34" charset="0"/>
                <a:cs typeface="Times New Roman" panose="02020603050405020304" pitchFamily="18" charset="0"/>
              </a:rPr>
              <a:t>“</a:t>
            </a:r>
            <a:r>
              <a:rPr lang="en-US" sz="4000" u="sng" dirty="0">
                <a:latin typeface="Calibri" panose="020F0502020204030204" pitchFamily="34" charset="0"/>
                <a:ea typeface="Calibri" panose="020F0502020204030204" pitchFamily="34" charset="0"/>
                <a:cs typeface="Times New Roman" panose="02020603050405020304" pitchFamily="18" charset="0"/>
              </a:rPr>
              <a:t>You shall love </a:t>
            </a:r>
            <a:r>
              <a:rPr lang="en-US" sz="4000" b="1" u="sng" dirty="0">
                <a:latin typeface="Calibri" panose="020F0502020204030204" pitchFamily="34" charset="0"/>
                <a:ea typeface="Calibri" panose="020F0502020204030204" pitchFamily="34" charset="0"/>
                <a:cs typeface="Times New Roman" panose="02020603050405020304" pitchFamily="18" charset="0"/>
              </a:rPr>
              <a:t>the Lord your God</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4000" u="sng" dirty="0">
                <a:latin typeface="Calibri" panose="020F0502020204030204" pitchFamily="34" charset="0"/>
                <a:ea typeface="Calibri" panose="020F0502020204030204" pitchFamily="34" charset="0"/>
                <a:cs typeface="Times New Roman" panose="02020603050405020304" pitchFamily="18" charset="0"/>
              </a:rPr>
              <a:t> with all your heart and with all your soul and with all your might</a:t>
            </a:r>
            <a:r>
              <a:rPr lang="en-US" sz="3200" b="1" dirty="0" smtClean="0">
                <a:latin typeface="Calibri" panose="020F0502020204030204" pitchFamily="34" charset="0"/>
                <a:ea typeface="Calibri" panose="020F0502020204030204" pitchFamily="34" charset="0"/>
                <a:cs typeface="Times New Roman" panose="02020603050405020304" pitchFamily="18" charset="0"/>
              </a:rPr>
              <a:t>”</a:t>
            </a:r>
          </a:p>
          <a:p>
            <a:r>
              <a:rPr lang="en-US" sz="3600" dirty="0" smtClean="0"/>
              <a:t>Date</a:t>
            </a:r>
            <a:r>
              <a:rPr lang="en-US" sz="3600" dirty="0"/>
              <a:t>: </a:t>
            </a:r>
            <a:r>
              <a:rPr lang="en-US" sz="3600" dirty="0" smtClean="0"/>
              <a:t>11-20-16    </a:t>
            </a:r>
            <a:endParaRPr lang="en-US" sz="3600" dirty="0" smtClean="0"/>
          </a:p>
          <a:p>
            <a:r>
              <a:rPr lang="en-US" sz="3600" dirty="0" smtClean="0"/>
              <a:t>  </a:t>
            </a:r>
            <a:r>
              <a:rPr lang="en-US" sz="3600" dirty="0"/>
              <a:t>Study: </a:t>
            </a:r>
            <a:r>
              <a:rPr lang="en-US" sz="3600" dirty="0" smtClean="0"/>
              <a:t>#6     </a:t>
            </a:r>
            <a:endParaRPr lang="en-US" sz="3600" dirty="0" smtClean="0"/>
          </a:p>
          <a:p>
            <a:r>
              <a:rPr lang="en-US" sz="3600" dirty="0" smtClean="0"/>
              <a:t> Text</a:t>
            </a:r>
            <a:r>
              <a:rPr lang="en-US" sz="3600" dirty="0"/>
              <a:t>: Chapter </a:t>
            </a:r>
            <a:r>
              <a:rPr lang="en-US" sz="3600" dirty="0" smtClean="0"/>
              <a:t>5:1-25</a:t>
            </a:r>
            <a:endParaRPr lang="en-US" sz="3600" dirty="0"/>
          </a:p>
          <a:p>
            <a:endParaRPr lang="en-US" dirty="0"/>
          </a:p>
        </p:txBody>
      </p:sp>
    </p:spTree>
    <p:extLst>
      <p:ext uri="{BB962C8B-B14F-4D97-AF65-F5344CB8AC3E}">
        <p14:creationId xmlns:p14="http://schemas.microsoft.com/office/powerpoint/2010/main" val="1606775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900" y="0"/>
            <a:ext cx="6642100" cy="6642100"/>
          </a:xfrm>
          <a:prstGeom prst="rect">
            <a:avLst/>
          </a:prstGeom>
        </p:spPr>
      </p:pic>
    </p:spTree>
    <p:extLst>
      <p:ext uri="{BB962C8B-B14F-4D97-AF65-F5344CB8AC3E}">
        <p14:creationId xmlns:p14="http://schemas.microsoft.com/office/powerpoint/2010/main" val="4263419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350" y="188118"/>
            <a:ext cx="8560402" cy="6403181"/>
          </a:xfrm>
          <a:prstGeom prst="rect">
            <a:avLst/>
          </a:prstGeom>
        </p:spPr>
      </p:pic>
    </p:spTree>
    <p:extLst>
      <p:ext uri="{BB962C8B-B14F-4D97-AF65-F5344CB8AC3E}">
        <p14:creationId xmlns:p14="http://schemas.microsoft.com/office/powerpoint/2010/main" val="2782722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7344" r="27509"/>
          <a:stretch/>
        </p:blipFill>
        <p:spPr>
          <a:xfrm>
            <a:off x="1765300" y="1"/>
            <a:ext cx="5504414" cy="6858000"/>
          </a:xfrm>
          <a:prstGeom prst="rect">
            <a:avLst/>
          </a:prstGeom>
        </p:spPr>
      </p:pic>
    </p:spTree>
    <p:extLst>
      <p:ext uri="{BB962C8B-B14F-4D97-AF65-F5344CB8AC3E}">
        <p14:creationId xmlns:p14="http://schemas.microsoft.com/office/powerpoint/2010/main" val="2865299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63442" y="365126"/>
            <a:ext cx="5546250" cy="6254283"/>
          </a:xfrm>
          <a:prstGeom prst="rect">
            <a:avLst/>
          </a:prstGeom>
        </p:spPr>
      </p:pic>
    </p:spTree>
    <p:extLst>
      <p:ext uri="{BB962C8B-B14F-4D97-AF65-F5344CB8AC3E}">
        <p14:creationId xmlns:p14="http://schemas.microsoft.com/office/powerpoint/2010/main" val="3507378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458478" y="1027907"/>
            <a:ext cx="8295616" cy="4657785"/>
          </a:xfrm>
          <a:prstGeom prst="rect">
            <a:avLst/>
          </a:prstGeom>
        </p:spPr>
      </p:pic>
    </p:spTree>
    <p:extLst>
      <p:ext uri="{BB962C8B-B14F-4D97-AF65-F5344CB8AC3E}">
        <p14:creationId xmlns:p14="http://schemas.microsoft.com/office/powerpoint/2010/main" val="2476056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1111" y="542253"/>
            <a:ext cx="8421778" cy="5530301"/>
          </a:xfrm>
          <a:prstGeom prst="rect">
            <a:avLst/>
          </a:prstGeom>
        </p:spPr>
      </p:pic>
    </p:spTree>
    <p:extLst>
      <p:ext uri="{BB962C8B-B14F-4D97-AF65-F5344CB8AC3E}">
        <p14:creationId xmlns:p14="http://schemas.microsoft.com/office/powerpoint/2010/main" val="4162761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2228" y="0"/>
            <a:ext cx="4979543" cy="6858000"/>
          </a:xfrm>
          <a:prstGeom prst="rect">
            <a:avLst/>
          </a:prstGeom>
        </p:spPr>
      </p:pic>
    </p:spTree>
    <p:extLst>
      <p:ext uri="{BB962C8B-B14F-4D97-AF65-F5344CB8AC3E}">
        <p14:creationId xmlns:p14="http://schemas.microsoft.com/office/powerpoint/2010/main" val="2657835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393458" y="254732"/>
            <a:ext cx="6357083" cy="6357083"/>
          </a:xfrm>
          <a:prstGeom prst="rect">
            <a:avLst/>
          </a:prstGeom>
        </p:spPr>
      </p:pic>
    </p:spTree>
    <p:extLst>
      <p:ext uri="{BB962C8B-B14F-4D97-AF65-F5344CB8AC3E}">
        <p14:creationId xmlns:p14="http://schemas.microsoft.com/office/powerpoint/2010/main" val="1089790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628650" y="278179"/>
            <a:ext cx="7645863" cy="6169514"/>
          </a:xfrm>
          <a:prstGeom prst="rect">
            <a:avLst/>
          </a:prstGeom>
        </p:spPr>
      </p:pic>
    </p:spTree>
    <p:extLst>
      <p:ext uri="{BB962C8B-B14F-4D97-AF65-F5344CB8AC3E}">
        <p14:creationId xmlns:p14="http://schemas.microsoft.com/office/powerpoint/2010/main" val="2830058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58763" y="128954"/>
            <a:ext cx="7312686" cy="6729046"/>
          </a:xfrm>
          <a:prstGeom prst="rect">
            <a:avLst/>
          </a:prstGeom>
        </p:spPr>
      </p:pic>
    </p:spTree>
    <p:extLst>
      <p:ext uri="{BB962C8B-B14F-4D97-AF65-F5344CB8AC3E}">
        <p14:creationId xmlns:p14="http://schemas.microsoft.com/office/powerpoint/2010/main" val="2828849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99" y="88412"/>
            <a:ext cx="5119809" cy="662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070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813940" y="529248"/>
            <a:ext cx="7516119" cy="5637089"/>
          </a:xfrm>
          <a:prstGeom prst="rect">
            <a:avLst/>
          </a:prstGeom>
        </p:spPr>
      </p:pic>
    </p:spTree>
    <p:extLst>
      <p:ext uri="{BB962C8B-B14F-4D97-AF65-F5344CB8AC3E}">
        <p14:creationId xmlns:p14="http://schemas.microsoft.com/office/powerpoint/2010/main" val="2796892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5506" y="747102"/>
            <a:ext cx="8612988" cy="4844806"/>
          </a:xfrm>
          <a:prstGeom prst="rect">
            <a:avLst/>
          </a:prstGeom>
        </p:spPr>
      </p:pic>
    </p:spTree>
    <p:extLst>
      <p:ext uri="{BB962C8B-B14F-4D97-AF65-F5344CB8AC3E}">
        <p14:creationId xmlns:p14="http://schemas.microsoft.com/office/powerpoint/2010/main" val="1180590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8343" y="365126"/>
            <a:ext cx="5167313" cy="6127249"/>
          </a:xfrm>
          <a:prstGeom prst="rect">
            <a:avLst/>
          </a:prstGeom>
        </p:spPr>
      </p:pic>
    </p:spTree>
    <p:extLst>
      <p:ext uri="{BB962C8B-B14F-4D97-AF65-F5344CB8AC3E}">
        <p14:creationId xmlns:p14="http://schemas.microsoft.com/office/powerpoint/2010/main" val="2836425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20653" y="564418"/>
            <a:ext cx="6722086" cy="5534808"/>
          </a:xfrm>
          <a:prstGeom prst="rect">
            <a:avLst/>
          </a:prstGeom>
        </p:spPr>
      </p:pic>
    </p:spTree>
    <p:extLst>
      <p:ext uri="{BB962C8B-B14F-4D97-AF65-F5344CB8AC3E}">
        <p14:creationId xmlns:p14="http://schemas.microsoft.com/office/powerpoint/2010/main" val="2591922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82882" y="616620"/>
            <a:ext cx="7840308" cy="5502825"/>
          </a:xfrm>
          <a:prstGeom prst="rect">
            <a:avLst/>
          </a:prstGeom>
        </p:spPr>
      </p:pic>
    </p:spTree>
    <p:extLst>
      <p:ext uri="{BB962C8B-B14F-4D97-AF65-F5344CB8AC3E}">
        <p14:creationId xmlns:p14="http://schemas.microsoft.com/office/powerpoint/2010/main" val="4286972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15247" y="39992"/>
            <a:ext cx="5113505" cy="6818008"/>
          </a:xfrm>
          <a:prstGeom prst="rect">
            <a:avLst/>
          </a:prstGeom>
        </p:spPr>
      </p:pic>
    </p:spTree>
    <p:extLst>
      <p:ext uri="{BB962C8B-B14F-4D97-AF65-F5344CB8AC3E}">
        <p14:creationId xmlns:p14="http://schemas.microsoft.com/office/powerpoint/2010/main" val="14351856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60217" y="125778"/>
            <a:ext cx="4785352" cy="6568871"/>
          </a:xfrm>
          <a:prstGeom prst="rect">
            <a:avLst/>
          </a:prstGeom>
        </p:spPr>
      </p:pic>
    </p:spTree>
    <p:extLst>
      <p:ext uri="{BB962C8B-B14F-4D97-AF65-F5344CB8AC3E}">
        <p14:creationId xmlns:p14="http://schemas.microsoft.com/office/powerpoint/2010/main" val="19172088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968" y="1561429"/>
            <a:ext cx="8854063" cy="3186418"/>
          </a:xfrm>
          <a:prstGeom prst="rect">
            <a:avLst/>
          </a:prstGeom>
        </p:spPr>
      </p:pic>
    </p:spTree>
    <p:extLst>
      <p:ext uri="{BB962C8B-B14F-4D97-AF65-F5344CB8AC3E}">
        <p14:creationId xmlns:p14="http://schemas.microsoft.com/office/powerpoint/2010/main" val="1044966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fontScale="70000" lnSpcReduction="20000"/>
          </a:bodyPr>
          <a:lstStyle/>
          <a:p>
            <a:pPr indent="457200">
              <a:lnSpc>
                <a:spcPct val="107000"/>
              </a:lnSpc>
              <a:spcBef>
                <a:spcPts val="0"/>
              </a:spcBef>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sz="3400" dirty="0" smtClean="0">
                <a:latin typeface="Calibri" panose="020F0502020204030204" pitchFamily="34" charset="0"/>
                <a:ea typeface="Calibri" panose="020F0502020204030204" pitchFamily="34" charset="0"/>
                <a:cs typeface="Times New Roman" panose="02020603050405020304" pitchFamily="18" charset="0"/>
              </a:rPr>
              <a:t>Chap 6: (1</a:t>
            </a:r>
            <a:r>
              <a:rPr lang="en-US" sz="3400" dirty="0">
                <a:latin typeface="Calibri" panose="020F0502020204030204" pitchFamily="34" charset="0"/>
                <a:ea typeface="Calibri" panose="020F0502020204030204" pitchFamily="34" charset="0"/>
                <a:cs typeface="Times New Roman" panose="02020603050405020304" pitchFamily="18" charset="0"/>
              </a:rPr>
              <a:t>)  "Now this is the commandment, the statutes and the rules that</a:t>
            </a:r>
            <a:r>
              <a:rPr lang="en-US" sz="3400" b="1" dirty="0">
                <a:latin typeface="Calibri" panose="020F0502020204030204" pitchFamily="34" charset="0"/>
                <a:ea typeface="Calibri" panose="020F0502020204030204" pitchFamily="34" charset="0"/>
                <a:cs typeface="Times New Roman" panose="02020603050405020304" pitchFamily="18" charset="0"/>
              </a:rPr>
              <a:t> the Lord your God </a:t>
            </a:r>
            <a:r>
              <a:rPr lang="en-US" sz="3400" dirty="0">
                <a:latin typeface="Calibri" panose="020F0502020204030204" pitchFamily="34" charset="0"/>
                <a:ea typeface="Calibri" panose="020F0502020204030204" pitchFamily="34" charset="0"/>
                <a:cs typeface="Times New Roman" panose="02020603050405020304" pitchFamily="18" charset="0"/>
              </a:rPr>
              <a:t>commanded me to teach you, that you may do them in the land to which you are going over, to possess it, (2) that you may fear </a:t>
            </a:r>
            <a:r>
              <a:rPr lang="en-US" sz="34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3400" dirty="0">
                <a:latin typeface="Calibri" panose="020F0502020204030204" pitchFamily="34" charset="0"/>
                <a:ea typeface="Calibri" panose="020F0502020204030204" pitchFamily="34" charset="0"/>
                <a:cs typeface="Times New Roman" panose="02020603050405020304" pitchFamily="18" charset="0"/>
              </a:rPr>
              <a:t> you and your son and your son's son, by keeping all his statutes and his commandments, which I command you, all the days of your life, </a:t>
            </a:r>
            <a:endParaRPr lang="en-US" sz="3400" dirty="0" smtClean="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sz="3400" dirty="0" smtClean="0">
                <a:latin typeface="Calibri" panose="020F0502020204030204" pitchFamily="34" charset="0"/>
                <a:ea typeface="Calibri" panose="020F0502020204030204" pitchFamily="34" charset="0"/>
                <a:cs typeface="Times New Roman" panose="02020603050405020304" pitchFamily="18" charset="0"/>
              </a:rPr>
              <a:t>and </a:t>
            </a:r>
            <a:r>
              <a:rPr lang="en-US" sz="3400" dirty="0">
                <a:latin typeface="Calibri" panose="020F0502020204030204" pitchFamily="34" charset="0"/>
                <a:ea typeface="Calibri" panose="020F0502020204030204" pitchFamily="34" charset="0"/>
                <a:cs typeface="Times New Roman" panose="02020603050405020304" pitchFamily="18" charset="0"/>
              </a:rPr>
              <a:t>that your days may be long. </a:t>
            </a:r>
          </a:p>
          <a:p>
            <a:pPr indent="457200">
              <a:lnSpc>
                <a:spcPct val="107000"/>
              </a:lnSpc>
              <a:spcBef>
                <a:spcPts val="0"/>
              </a:spcBef>
            </a:pPr>
            <a:r>
              <a:rPr lang="en-US" sz="3400" dirty="0">
                <a:latin typeface="Calibri" panose="020F0502020204030204" pitchFamily="34" charset="0"/>
                <a:ea typeface="Calibri" panose="020F0502020204030204" pitchFamily="34" charset="0"/>
                <a:cs typeface="Times New Roman" panose="02020603050405020304" pitchFamily="18" charset="0"/>
              </a:rPr>
              <a:t>(3) Hear therefore, O Israel, and be careful to do them, that it may go well with you, and that you may multiply greatly, as </a:t>
            </a:r>
            <a:r>
              <a:rPr lang="en-US" sz="3400" b="1" dirty="0">
                <a:latin typeface="Calibri" panose="020F0502020204030204" pitchFamily="34" charset="0"/>
                <a:ea typeface="Calibri" panose="020F0502020204030204" pitchFamily="34" charset="0"/>
                <a:cs typeface="Times New Roman" panose="02020603050405020304" pitchFamily="18" charset="0"/>
              </a:rPr>
              <a:t>the Lord, the God of your fathers,</a:t>
            </a:r>
            <a:r>
              <a:rPr lang="en-US" sz="3400" dirty="0">
                <a:latin typeface="Calibri" panose="020F0502020204030204" pitchFamily="34" charset="0"/>
                <a:ea typeface="Calibri" panose="020F0502020204030204" pitchFamily="34" charset="0"/>
                <a:cs typeface="Times New Roman" panose="02020603050405020304" pitchFamily="18" charset="0"/>
              </a:rPr>
              <a:t> has promised you, in a land flowing with milk and honey. (4) "Hear, O Israel: </a:t>
            </a:r>
            <a:r>
              <a:rPr lang="en-US" sz="3400" b="1" dirty="0">
                <a:latin typeface="Calibri" panose="020F0502020204030204" pitchFamily="34" charset="0"/>
                <a:ea typeface="Calibri" panose="020F0502020204030204" pitchFamily="34" charset="0"/>
                <a:cs typeface="Times New Roman" panose="02020603050405020304" pitchFamily="18" charset="0"/>
              </a:rPr>
              <a:t>The Lord our God, the Lord is one.</a:t>
            </a:r>
            <a:r>
              <a:rPr lang="en-US" sz="3400" dirty="0">
                <a:latin typeface="Calibri" panose="020F0502020204030204" pitchFamily="34" charset="0"/>
                <a:ea typeface="Calibri" panose="020F0502020204030204" pitchFamily="34" charset="0"/>
                <a:cs typeface="Times New Roman" panose="02020603050405020304" pitchFamily="18" charset="0"/>
              </a:rPr>
              <a:t> </a:t>
            </a:r>
            <a:r>
              <a:rPr lang="en-US" sz="3400" u="sng" dirty="0">
                <a:latin typeface="Calibri" panose="020F0502020204030204" pitchFamily="34" charset="0"/>
                <a:ea typeface="Calibri" panose="020F0502020204030204" pitchFamily="34" charset="0"/>
                <a:cs typeface="Times New Roman" panose="02020603050405020304" pitchFamily="18" charset="0"/>
              </a:rPr>
              <a:t>(5) You shall love </a:t>
            </a:r>
            <a:r>
              <a:rPr lang="en-US" sz="3400" b="1" u="sng" dirty="0">
                <a:latin typeface="Calibri" panose="020F0502020204030204" pitchFamily="34" charset="0"/>
                <a:ea typeface="Calibri" panose="020F0502020204030204" pitchFamily="34" charset="0"/>
                <a:cs typeface="Times New Roman" panose="02020603050405020304" pitchFamily="18" charset="0"/>
              </a:rPr>
              <a:t>the Lord your God</a:t>
            </a:r>
            <a:r>
              <a:rPr lang="en-US" sz="3400" u="sng" dirty="0">
                <a:latin typeface="Calibri" panose="020F0502020204030204" pitchFamily="34" charset="0"/>
                <a:ea typeface="Calibri" panose="020F0502020204030204" pitchFamily="34" charset="0"/>
                <a:cs typeface="Times New Roman" panose="02020603050405020304" pitchFamily="18" charset="0"/>
              </a:rPr>
              <a:t> with all your heart and with all your soul and with all your might. </a:t>
            </a:r>
            <a:r>
              <a:rPr lang="en-US" sz="3400" dirty="0">
                <a:latin typeface="Calibri" panose="020F0502020204030204" pitchFamily="34" charset="0"/>
                <a:ea typeface="Calibri" panose="020F0502020204030204" pitchFamily="34" charset="0"/>
                <a:cs typeface="Times New Roman" panose="02020603050405020304" pitchFamily="18" charset="0"/>
              </a:rPr>
              <a:t>(6) And these words that I command you today shall be on your heart. (7) You shall teach them diligently to your children, and shall talk of them when you sit in your house, and when you walk by the way, and when you lie down, and when you rise. (8) You shall bind them as a sign on your hand, and they shall be as frontlets between your eyes. (9) You shall write them on the doorposts of your house and on your gates. </a:t>
            </a:r>
          </a:p>
          <a:p>
            <a:endParaRPr lang="en-US" dirty="0"/>
          </a:p>
        </p:txBody>
      </p:sp>
    </p:spTree>
    <p:extLst>
      <p:ext uri="{BB962C8B-B14F-4D97-AF65-F5344CB8AC3E}">
        <p14:creationId xmlns:p14="http://schemas.microsoft.com/office/powerpoint/2010/main" val="10045414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339" y="-351693"/>
            <a:ext cx="8815754" cy="7069016"/>
          </a:xfrm>
        </p:spPr>
        <p:txBody>
          <a:bodyPr>
            <a:noAutofit/>
          </a:bodyPr>
          <a:lstStyle/>
          <a:p>
            <a:pPr indent="457200">
              <a:lnSpc>
                <a:spcPct val="107000"/>
              </a:lnSpc>
              <a:spcBef>
                <a:spcPts val="0"/>
              </a:spcBef>
            </a:pPr>
            <a:endParaRPr lang="en-US" sz="2600" dirty="0" smtClean="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sz="2600" dirty="0" smtClean="0">
                <a:latin typeface="Calibri" panose="020F0502020204030204" pitchFamily="34" charset="0"/>
                <a:ea typeface="Calibri" panose="020F0502020204030204" pitchFamily="34" charset="0"/>
                <a:cs typeface="Times New Roman" panose="02020603050405020304" pitchFamily="18" charset="0"/>
              </a:rPr>
              <a:t>(</a:t>
            </a:r>
            <a:r>
              <a:rPr lang="en-US" sz="2600" dirty="0">
                <a:latin typeface="Calibri" panose="020F0502020204030204" pitchFamily="34" charset="0"/>
                <a:ea typeface="Calibri" panose="020F0502020204030204" pitchFamily="34" charset="0"/>
                <a:cs typeface="Times New Roman" panose="02020603050405020304" pitchFamily="18" charset="0"/>
              </a:rPr>
              <a:t>10) "And when </a:t>
            </a:r>
            <a:r>
              <a:rPr lang="en-US" sz="26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2600" dirty="0">
                <a:latin typeface="Calibri" panose="020F0502020204030204" pitchFamily="34" charset="0"/>
                <a:ea typeface="Calibri" panose="020F0502020204030204" pitchFamily="34" charset="0"/>
                <a:cs typeface="Times New Roman" panose="02020603050405020304" pitchFamily="18" charset="0"/>
              </a:rPr>
              <a:t> brings you into the land that he swore to your fathers, to Abraham, to Isaac, and to Jacob, to give you--with great and good cities that you did not build, (11) and houses full of all good things that you did not fill, and cisterns that you did not dig, and vineyards and olive trees that you did not plant--and when you eat and are full, (12) then take care lest you forget the Lord, who brought you out of the land of Egypt, out of the house of slavery.</a:t>
            </a:r>
          </a:p>
          <a:p>
            <a:pPr indent="457200">
              <a:lnSpc>
                <a:spcPct val="107000"/>
              </a:lnSpc>
              <a:spcBef>
                <a:spcPts val="0"/>
              </a:spcBef>
            </a:pPr>
            <a:r>
              <a:rPr lang="en-US" sz="2600" dirty="0">
                <a:latin typeface="Calibri" panose="020F0502020204030204" pitchFamily="34" charset="0"/>
                <a:ea typeface="Calibri" panose="020F0502020204030204" pitchFamily="34" charset="0"/>
                <a:cs typeface="Times New Roman" panose="02020603050405020304" pitchFamily="18" charset="0"/>
              </a:rPr>
              <a:t> (13) It is</a:t>
            </a:r>
            <a:r>
              <a:rPr lang="en-US" sz="2600" b="1" dirty="0">
                <a:latin typeface="Calibri" panose="020F0502020204030204" pitchFamily="34" charset="0"/>
                <a:ea typeface="Calibri" panose="020F0502020204030204" pitchFamily="34" charset="0"/>
                <a:cs typeface="Times New Roman" panose="02020603050405020304" pitchFamily="18" charset="0"/>
              </a:rPr>
              <a:t> the Lord your God </a:t>
            </a:r>
            <a:r>
              <a:rPr lang="en-US" sz="2600" dirty="0">
                <a:latin typeface="Calibri" panose="020F0502020204030204" pitchFamily="34" charset="0"/>
                <a:ea typeface="Calibri" panose="020F0502020204030204" pitchFamily="34" charset="0"/>
                <a:cs typeface="Times New Roman" panose="02020603050405020304" pitchFamily="18" charset="0"/>
              </a:rPr>
              <a:t>you shall fear. Him you shall serve and by his name you shall swear. (14) You shall not go after other gods, the gods of the peoples who are around you, (15) for</a:t>
            </a:r>
            <a:r>
              <a:rPr lang="en-US" sz="2600" b="1" dirty="0">
                <a:latin typeface="Calibri" panose="020F0502020204030204" pitchFamily="34" charset="0"/>
                <a:ea typeface="Calibri" panose="020F0502020204030204" pitchFamily="34" charset="0"/>
                <a:cs typeface="Times New Roman" panose="02020603050405020304" pitchFamily="18" charset="0"/>
              </a:rPr>
              <a:t> the Lord your God in your midst is a jealous God,</a:t>
            </a:r>
            <a:r>
              <a:rPr lang="en-US" sz="2600" dirty="0">
                <a:latin typeface="Calibri" panose="020F0502020204030204" pitchFamily="34" charset="0"/>
                <a:ea typeface="Calibri" panose="020F0502020204030204" pitchFamily="34" charset="0"/>
                <a:cs typeface="Times New Roman" panose="02020603050405020304" pitchFamily="18" charset="0"/>
              </a:rPr>
              <a:t> lest </a:t>
            </a:r>
            <a:r>
              <a:rPr lang="en-US" sz="2600" b="1" dirty="0">
                <a:latin typeface="Calibri" panose="020F0502020204030204" pitchFamily="34" charset="0"/>
                <a:ea typeface="Calibri" panose="020F0502020204030204" pitchFamily="34" charset="0"/>
                <a:cs typeface="Times New Roman" panose="02020603050405020304" pitchFamily="18" charset="0"/>
              </a:rPr>
              <a:t>the anger of the Lord your God</a:t>
            </a:r>
            <a:r>
              <a:rPr lang="en-US" sz="2600" dirty="0">
                <a:latin typeface="Calibri" panose="020F0502020204030204" pitchFamily="34" charset="0"/>
                <a:ea typeface="Calibri" panose="020F0502020204030204" pitchFamily="34" charset="0"/>
                <a:cs typeface="Times New Roman" panose="02020603050405020304" pitchFamily="18" charset="0"/>
              </a:rPr>
              <a:t> be kindled against you, and he destroy you from off the face of the earth</a:t>
            </a:r>
            <a:r>
              <a:rPr lang="en-US" sz="2600" dirty="0" smtClean="0">
                <a:latin typeface="Calibri" panose="020F050202020403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98158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2021" y="0"/>
            <a:ext cx="4451379" cy="6839118"/>
          </a:xfrm>
          <a:prstGeom prst="rect">
            <a:avLst/>
          </a:prstGeom>
        </p:spPr>
      </p:pic>
    </p:spTree>
    <p:extLst>
      <p:ext uri="{BB962C8B-B14F-4D97-AF65-F5344CB8AC3E}">
        <p14:creationId xmlns:p14="http://schemas.microsoft.com/office/powerpoint/2010/main" val="20737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a:bodyPr>
          <a:lstStyle/>
          <a:p>
            <a:pPr indent="457200">
              <a:lnSpc>
                <a:spcPct val="107000"/>
              </a:lnSpc>
              <a:spcBef>
                <a:spcPts val="0"/>
              </a:spcBef>
            </a:pP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3300" dirty="0">
                <a:latin typeface="Calibri" panose="020F0502020204030204" pitchFamily="34" charset="0"/>
                <a:ea typeface="Calibri" panose="020F0502020204030204" pitchFamily="34" charset="0"/>
                <a:cs typeface="Times New Roman" panose="02020603050405020304" pitchFamily="18" charset="0"/>
              </a:rPr>
              <a:t>(16) "You shall not put </a:t>
            </a:r>
            <a:r>
              <a:rPr lang="en-US" sz="3300" b="1" dirty="0">
                <a:latin typeface="Calibri" panose="020F0502020204030204" pitchFamily="34" charset="0"/>
                <a:ea typeface="Calibri" panose="020F0502020204030204" pitchFamily="34" charset="0"/>
                <a:cs typeface="Times New Roman" panose="02020603050405020304" pitchFamily="18" charset="0"/>
              </a:rPr>
              <a:t>the Lord your God </a:t>
            </a:r>
            <a:r>
              <a:rPr lang="en-US" sz="3300" dirty="0">
                <a:latin typeface="Calibri" panose="020F0502020204030204" pitchFamily="34" charset="0"/>
                <a:ea typeface="Calibri" panose="020F0502020204030204" pitchFamily="34" charset="0"/>
                <a:cs typeface="Times New Roman" panose="02020603050405020304" pitchFamily="18" charset="0"/>
              </a:rPr>
              <a:t>to the test, as you tested him at </a:t>
            </a:r>
            <a:r>
              <a:rPr lang="en-US" sz="3300" dirty="0" err="1">
                <a:latin typeface="Calibri" panose="020F0502020204030204" pitchFamily="34" charset="0"/>
                <a:ea typeface="Calibri" panose="020F0502020204030204" pitchFamily="34" charset="0"/>
                <a:cs typeface="Times New Roman" panose="02020603050405020304" pitchFamily="18" charset="0"/>
              </a:rPr>
              <a:t>Massah</a:t>
            </a:r>
            <a:r>
              <a:rPr lang="en-US" sz="3300" dirty="0">
                <a:latin typeface="Calibri" panose="020F0502020204030204" pitchFamily="34" charset="0"/>
                <a:ea typeface="Calibri" panose="020F0502020204030204" pitchFamily="34" charset="0"/>
                <a:cs typeface="Times New Roman" panose="02020603050405020304" pitchFamily="18" charset="0"/>
              </a:rPr>
              <a:t>. (17) You shall diligently keep the commandments of </a:t>
            </a:r>
            <a:r>
              <a:rPr lang="en-US" sz="33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3300" dirty="0">
                <a:latin typeface="Calibri" panose="020F0502020204030204" pitchFamily="34" charset="0"/>
                <a:ea typeface="Calibri" panose="020F0502020204030204" pitchFamily="34" charset="0"/>
                <a:cs typeface="Times New Roman" panose="02020603050405020304" pitchFamily="18" charset="0"/>
              </a:rPr>
              <a:t>, and his testimonies and his statutes, which he has commanded you. (18) And you shall do what is right and good in </a:t>
            </a:r>
            <a:r>
              <a:rPr lang="en-US" sz="3300" b="1" dirty="0">
                <a:latin typeface="Calibri" panose="020F0502020204030204" pitchFamily="34" charset="0"/>
                <a:ea typeface="Calibri" panose="020F0502020204030204" pitchFamily="34" charset="0"/>
                <a:cs typeface="Times New Roman" panose="02020603050405020304" pitchFamily="18" charset="0"/>
              </a:rPr>
              <a:t>the sight of the Lord, </a:t>
            </a:r>
            <a:r>
              <a:rPr lang="en-US" sz="3300" dirty="0">
                <a:latin typeface="Calibri" panose="020F0502020204030204" pitchFamily="34" charset="0"/>
                <a:ea typeface="Calibri" panose="020F0502020204030204" pitchFamily="34" charset="0"/>
                <a:cs typeface="Times New Roman" panose="02020603050405020304" pitchFamily="18" charset="0"/>
              </a:rPr>
              <a:t>that it may go well with you, and that you may go in and take possession of the good land that the Lord swore to give to your fathers (19) by thrusting out all your enemies from before you, as the Lord has promised</a:t>
            </a:r>
            <a:endParaRPr lang="en-US" sz="3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249432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7231" y="175846"/>
            <a:ext cx="8815754" cy="6553199"/>
          </a:xfrm>
        </p:spPr>
        <p:txBody>
          <a:bodyPr>
            <a:normAutofit fontScale="85000" lnSpcReduction="10000"/>
          </a:bodyPr>
          <a:lstStyle/>
          <a:p>
            <a:pPr indent="457200">
              <a:lnSpc>
                <a:spcPct val="107000"/>
              </a:lnSpc>
              <a:spcBef>
                <a:spcPts val="0"/>
              </a:spcBef>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(20) "When your son asks you in time to come, 'What is the meaning of the testimonies and the statutes and the rules that </a:t>
            </a:r>
            <a:r>
              <a:rPr lang="en-US" sz="3200" b="1" dirty="0">
                <a:latin typeface="Calibri" panose="020F0502020204030204" pitchFamily="34" charset="0"/>
                <a:ea typeface="Calibri" panose="020F0502020204030204" pitchFamily="34" charset="0"/>
                <a:cs typeface="Times New Roman" panose="02020603050405020304" pitchFamily="18" charset="0"/>
              </a:rPr>
              <a:t>the Lord our God</a:t>
            </a:r>
            <a:r>
              <a:rPr lang="en-US" sz="3200" dirty="0">
                <a:latin typeface="Calibri" panose="020F0502020204030204" pitchFamily="34" charset="0"/>
                <a:ea typeface="Calibri" panose="020F0502020204030204" pitchFamily="34" charset="0"/>
                <a:cs typeface="Times New Roman" panose="02020603050405020304" pitchFamily="18" charset="0"/>
              </a:rPr>
              <a:t> has commanded you?' (21) then you shall say to your son, 'We were Pharaoh's slaves in Egypt. And </a:t>
            </a:r>
            <a:r>
              <a:rPr lang="en-US" sz="3200" b="1" dirty="0">
                <a:latin typeface="Calibri" panose="020F0502020204030204" pitchFamily="34" charset="0"/>
                <a:ea typeface="Calibri" panose="020F0502020204030204" pitchFamily="34" charset="0"/>
                <a:cs typeface="Times New Roman" panose="02020603050405020304" pitchFamily="18" charset="0"/>
              </a:rPr>
              <a:t>the Lord</a:t>
            </a:r>
            <a:r>
              <a:rPr lang="en-US" sz="3200" dirty="0">
                <a:latin typeface="Calibri" panose="020F0502020204030204" pitchFamily="34" charset="0"/>
                <a:ea typeface="Calibri" panose="020F0502020204030204" pitchFamily="34" charset="0"/>
                <a:cs typeface="Times New Roman" panose="02020603050405020304" pitchFamily="18" charset="0"/>
              </a:rPr>
              <a:t> brought us out of Egypt with a mighty hand. (22) And </a:t>
            </a:r>
            <a:r>
              <a:rPr lang="en-US" sz="3200" b="1" dirty="0">
                <a:latin typeface="Calibri" panose="020F0502020204030204" pitchFamily="34" charset="0"/>
                <a:ea typeface="Calibri" panose="020F0502020204030204" pitchFamily="34" charset="0"/>
                <a:cs typeface="Times New Roman" panose="02020603050405020304" pitchFamily="18" charset="0"/>
              </a:rPr>
              <a:t>the Lord</a:t>
            </a:r>
            <a:r>
              <a:rPr lang="en-US" sz="3200" dirty="0">
                <a:latin typeface="Calibri" panose="020F0502020204030204" pitchFamily="34" charset="0"/>
                <a:ea typeface="Calibri" panose="020F0502020204030204" pitchFamily="34" charset="0"/>
                <a:cs typeface="Times New Roman" panose="02020603050405020304" pitchFamily="18" charset="0"/>
              </a:rPr>
              <a:t> showed signs and wonders, great and grievous, against Egypt and against Pharaoh and all his household, before our eyes. (23) And he brought us out from there, that he might bring us in and give us the land that he swore to give to our fathers. (24) And </a:t>
            </a:r>
            <a:r>
              <a:rPr lang="en-US" sz="3200" b="1" dirty="0">
                <a:latin typeface="Calibri" panose="020F0502020204030204" pitchFamily="34" charset="0"/>
                <a:ea typeface="Calibri" panose="020F0502020204030204" pitchFamily="34" charset="0"/>
                <a:cs typeface="Times New Roman" panose="02020603050405020304" pitchFamily="18" charset="0"/>
              </a:rPr>
              <a:t>the Lord</a:t>
            </a:r>
            <a:r>
              <a:rPr lang="en-US" sz="3200" dirty="0">
                <a:latin typeface="Calibri" panose="020F0502020204030204" pitchFamily="34" charset="0"/>
                <a:ea typeface="Calibri" panose="020F0502020204030204" pitchFamily="34" charset="0"/>
                <a:cs typeface="Times New Roman" panose="02020603050405020304" pitchFamily="18" charset="0"/>
              </a:rPr>
              <a:t> commanded us to do all these statutes, to fear </a:t>
            </a:r>
            <a:r>
              <a:rPr lang="en-US" sz="3200" b="1" dirty="0">
                <a:latin typeface="Calibri" panose="020F0502020204030204" pitchFamily="34" charset="0"/>
                <a:ea typeface="Calibri" panose="020F0502020204030204" pitchFamily="34" charset="0"/>
                <a:cs typeface="Times New Roman" panose="02020603050405020304" pitchFamily="18" charset="0"/>
              </a:rPr>
              <a:t>the Lord our God</a:t>
            </a:r>
            <a:r>
              <a:rPr lang="en-US" sz="3200" dirty="0">
                <a:latin typeface="Calibri" panose="020F0502020204030204" pitchFamily="34" charset="0"/>
                <a:ea typeface="Calibri" panose="020F0502020204030204" pitchFamily="34" charset="0"/>
                <a:cs typeface="Times New Roman" panose="02020603050405020304" pitchFamily="18" charset="0"/>
              </a:rPr>
              <a:t>, for our good always, that he might preserve us alive, as we are this day. (25) And it will be righteousness for us, if we are careful to do all this commandment before </a:t>
            </a:r>
            <a:r>
              <a:rPr lang="en-US" sz="3200" b="1" dirty="0">
                <a:latin typeface="Calibri" panose="020F0502020204030204" pitchFamily="34" charset="0"/>
                <a:ea typeface="Calibri" panose="020F0502020204030204" pitchFamily="34" charset="0"/>
                <a:cs typeface="Times New Roman" panose="02020603050405020304" pitchFamily="18" charset="0"/>
              </a:rPr>
              <a:t>the Lord our God,</a:t>
            </a:r>
            <a:r>
              <a:rPr lang="en-US" sz="3200" dirty="0">
                <a:latin typeface="Calibri" panose="020F0502020204030204" pitchFamily="34" charset="0"/>
                <a:ea typeface="Calibri" panose="020F0502020204030204" pitchFamily="34" charset="0"/>
                <a:cs typeface="Times New Roman" panose="02020603050405020304" pitchFamily="18" charset="0"/>
              </a:rPr>
              <a:t> as he has commanded us.'</a:t>
            </a:r>
          </a:p>
          <a:p>
            <a:endParaRPr lang="en-US" dirty="0"/>
          </a:p>
        </p:txBody>
      </p:sp>
    </p:spTree>
    <p:extLst>
      <p:ext uri="{BB962C8B-B14F-4D97-AF65-F5344CB8AC3E}">
        <p14:creationId xmlns:p14="http://schemas.microsoft.com/office/powerpoint/2010/main" val="3256241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3999" cy="6658708"/>
          </a:xfrm>
        </p:spPr>
        <p:txBody>
          <a:bodyPr>
            <a:normAutofit lnSpcReduction="10000"/>
          </a:bodyPr>
          <a:lstStyle/>
          <a:p>
            <a:pPr marL="0" marR="0" indent="0" algn="ctr">
              <a:lnSpc>
                <a:spcPct val="107000"/>
              </a:lnSpc>
              <a:spcBef>
                <a:spcPts val="0"/>
              </a:spcBef>
              <a:spcAft>
                <a:spcPts val="0"/>
              </a:spcAft>
              <a:buNone/>
            </a:pPr>
            <a:r>
              <a:rPr lang="en-US" sz="3200" b="1" u="sng" dirty="0">
                <a:latin typeface="Calibri" panose="020F0502020204030204" pitchFamily="34" charset="0"/>
                <a:ea typeface="Calibri" panose="020F0502020204030204" pitchFamily="34" charset="0"/>
                <a:cs typeface="Times New Roman" panose="02020603050405020304" pitchFamily="18" charset="0"/>
              </a:rPr>
              <a:t>Study Notes:</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0" marR="0" indent="0" algn="ctr">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1. The “Shema” </a:t>
            </a:r>
            <a:r>
              <a:rPr lang="en-US" b="1" dirty="0">
                <a:latin typeface="Calibri" panose="020F0502020204030204" pitchFamily="34" charset="0"/>
                <a:ea typeface="Calibri" panose="020F0502020204030204" pitchFamily="34" charset="0"/>
                <a:cs typeface="Times New Roman" panose="02020603050405020304" pitchFamily="18" charset="0"/>
              </a:rPr>
              <a:t>(vv. 4-9),</a:t>
            </a:r>
            <a:r>
              <a:rPr lang="en-US" dirty="0">
                <a:latin typeface="Calibri" panose="020F0502020204030204" pitchFamily="34" charset="0"/>
                <a:ea typeface="Calibri" panose="020F0502020204030204" pitchFamily="34" charset="0"/>
                <a:cs typeface="Times New Roman" panose="02020603050405020304" pitchFamily="18" charset="0"/>
              </a:rPr>
              <a:t> for the Hebrew word “hear,” was the creed spoken by Jews to be recited twice daily at home,  </a:t>
            </a:r>
            <a:r>
              <a:rPr lang="en-US" dirty="0" smtClean="0">
                <a:latin typeface="Calibri" panose="020F0502020204030204" pitchFamily="34" charset="0"/>
                <a:ea typeface="Calibri" panose="020F0502020204030204" pitchFamily="34" charset="0"/>
                <a:cs typeface="Times New Roman" panose="02020603050405020304" pitchFamily="18" charset="0"/>
              </a:rPr>
              <a:t> in </a:t>
            </a:r>
            <a:r>
              <a:rPr lang="en-US" dirty="0">
                <a:latin typeface="Calibri" panose="020F0502020204030204" pitchFamily="34" charset="0"/>
                <a:ea typeface="Calibri" panose="020F0502020204030204" pitchFamily="34" charset="0"/>
                <a:cs typeface="Times New Roman" panose="02020603050405020304" pitchFamily="18" charset="0"/>
              </a:rPr>
              <a:t>the morning and in the evening,  and every week in the synagogue. The “First Table of the Law.”                                                                                                            </a:t>
            </a: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dirty="0" smtClean="0">
                <a:latin typeface="Calibri" panose="020F0502020204030204" pitchFamily="34" charset="0"/>
                <a:ea typeface="Calibri" panose="020F0502020204030204" pitchFamily="34" charset="0"/>
                <a:cs typeface="Times New Roman" panose="02020603050405020304" pitchFamily="18" charset="0"/>
              </a:rPr>
              <a:t>(</a:t>
            </a:r>
            <a:r>
              <a:rPr lang="en-US" b="1" dirty="0">
                <a:latin typeface="Calibri" panose="020F0502020204030204" pitchFamily="34" charset="0"/>
                <a:ea typeface="Calibri" panose="020F0502020204030204" pitchFamily="34" charset="0"/>
                <a:cs typeface="Times New Roman" panose="02020603050405020304" pitchFamily="18" charset="0"/>
              </a:rPr>
              <a:t>Dt 11:13-21;   </a:t>
            </a:r>
            <a:r>
              <a:rPr lang="en-US" b="1" dirty="0" err="1">
                <a:latin typeface="Calibri" panose="020F0502020204030204" pitchFamily="34" charset="0"/>
                <a:ea typeface="Calibri" panose="020F0502020204030204" pitchFamily="34" charset="0"/>
                <a:cs typeface="Times New Roman" panose="02020603050405020304" pitchFamily="18" charset="0"/>
              </a:rPr>
              <a:t>Num</a:t>
            </a:r>
            <a:r>
              <a:rPr lang="en-US" b="1" dirty="0">
                <a:latin typeface="Calibri" panose="020F0502020204030204" pitchFamily="34" charset="0"/>
                <a:ea typeface="Calibri" panose="020F0502020204030204" pitchFamily="34" charset="0"/>
                <a:cs typeface="Times New Roman" panose="02020603050405020304" pitchFamily="18" charset="0"/>
              </a:rPr>
              <a:t> 15:37-41; </a:t>
            </a: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Mt 22:37,38;  Mk 12:29-31;   Lk 10:27)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2. The Lord is one – a monotheistic statement against polytheist religions. This was divinely revealed.</a:t>
            </a:r>
          </a:p>
          <a:p>
            <a:pPr marL="0" marR="0" indent="0" algn="ctr">
              <a:lnSpc>
                <a:spcPct val="107000"/>
              </a:lnSpc>
              <a:spcBef>
                <a:spcPts val="0"/>
              </a:spcBef>
              <a:spcAft>
                <a:spcPts val="0"/>
              </a:spcAft>
              <a:buNone/>
            </a:pP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b="1" dirty="0" err="1">
                <a:latin typeface="Calibri" panose="020F0502020204030204" pitchFamily="34" charset="0"/>
                <a:ea typeface="Calibri" panose="020F0502020204030204" pitchFamily="34" charset="0"/>
                <a:cs typeface="Times New Roman" panose="02020603050405020304" pitchFamily="18" charset="0"/>
              </a:rPr>
              <a:t>Jdg</a:t>
            </a:r>
            <a:r>
              <a:rPr lang="en-US" b="1" dirty="0">
                <a:latin typeface="Calibri" panose="020F0502020204030204" pitchFamily="34" charset="0"/>
                <a:ea typeface="Calibri" panose="020F0502020204030204" pitchFamily="34" charset="0"/>
                <a:cs typeface="Times New Roman" panose="02020603050405020304" pitchFamily="18" charset="0"/>
              </a:rPr>
              <a:t> 2:11-13;  Ps 86:10;  Is 44:6;  </a:t>
            </a:r>
            <a:r>
              <a:rPr lang="en-US" b="1" dirty="0" err="1">
                <a:latin typeface="Calibri" panose="020F0502020204030204" pitchFamily="34" charset="0"/>
                <a:ea typeface="Calibri" panose="020F0502020204030204" pitchFamily="34" charset="0"/>
                <a:cs typeface="Times New Roman" panose="02020603050405020304" pitchFamily="18" charset="0"/>
              </a:rPr>
              <a:t>Zech</a:t>
            </a:r>
            <a:r>
              <a:rPr lang="en-US" b="1" dirty="0">
                <a:latin typeface="Calibri" panose="020F0502020204030204" pitchFamily="34" charset="0"/>
                <a:ea typeface="Calibri" panose="020F0502020204030204" pitchFamily="34" charset="0"/>
                <a:cs typeface="Times New Roman" panose="02020603050405020304" pitchFamily="18" charset="0"/>
              </a:rPr>
              <a:t> 14:9; </a:t>
            </a: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Mk 12:29;  </a:t>
            </a:r>
            <a:r>
              <a:rPr lang="en-US" b="1" dirty="0" err="1">
                <a:latin typeface="Calibri" panose="020F0502020204030204" pitchFamily="34" charset="0"/>
                <a:ea typeface="Calibri" panose="020F0502020204030204" pitchFamily="34" charset="0"/>
                <a:cs typeface="Times New Roman" panose="02020603050405020304" pitchFamily="18" charset="0"/>
              </a:rPr>
              <a:t>Jn</a:t>
            </a:r>
            <a:r>
              <a:rPr lang="en-US" b="1" dirty="0">
                <a:latin typeface="Calibri" panose="020F0502020204030204" pitchFamily="34" charset="0"/>
                <a:ea typeface="Calibri" panose="020F0502020204030204" pitchFamily="34" charset="0"/>
                <a:cs typeface="Times New Roman" panose="02020603050405020304" pitchFamily="18" charset="0"/>
              </a:rPr>
              <a:t> 10:30;  1 </a:t>
            </a:r>
            <a:r>
              <a:rPr lang="en-US" b="1" dirty="0" err="1">
                <a:latin typeface="Calibri" panose="020F0502020204030204" pitchFamily="34" charset="0"/>
                <a:ea typeface="Calibri" panose="020F0502020204030204" pitchFamily="34" charset="0"/>
                <a:cs typeface="Times New Roman" panose="02020603050405020304" pitchFamily="18" charset="0"/>
              </a:rPr>
              <a:t>Cor</a:t>
            </a:r>
            <a:r>
              <a:rPr lang="en-US" b="1" dirty="0">
                <a:latin typeface="Calibri" panose="020F0502020204030204" pitchFamily="34" charset="0"/>
                <a:ea typeface="Calibri" panose="020F0502020204030204" pitchFamily="34" charset="0"/>
                <a:cs typeface="Times New Roman" panose="02020603050405020304" pitchFamily="18" charset="0"/>
              </a:rPr>
              <a:t> 8:4;  </a:t>
            </a:r>
            <a:r>
              <a:rPr lang="en-US" b="1" dirty="0" err="1">
                <a:latin typeface="Calibri" panose="020F0502020204030204" pitchFamily="34" charset="0"/>
                <a:ea typeface="Calibri" panose="020F0502020204030204" pitchFamily="34" charset="0"/>
                <a:cs typeface="Times New Roman" panose="02020603050405020304" pitchFamily="18" charset="0"/>
              </a:rPr>
              <a:t>Eph</a:t>
            </a:r>
            <a:r>
              <a:rPr lang="en-US" b="1" dirty="0">
                <a:latin typeface="Calibri" panose="020F0502020204030204" pitchFamily="34" charset="0"/>
                <a:ea typeface="Calibri" panose="020F0502020204030204" pitchFamily="34" charset="0"/>
                <a:cs typeface="Times New Roman" panose="02020603050405020304" pitchFamily="18" charset="0"/>
              </a:rPr>
              <a:t> 4:6;  Jas 2:19)</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3. Love the Lord your God – the first table of the Law</a:t>
            </a: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dirty="0" smtClean="0">
                <a:latin typeface="Calibri" panose="020F0502020204030204" pitchFamily="34" charset="0"/>
                <a:ea typeface="Calibri" panose="020F0502020204030204" pitchFamily="34" charset="0"/>
                <a:cs typeface="Times New Roman" panose="02020603050405020304" pitchFamily="18" charset="0"/>
              </a:rPr>
              <a:t>(</a:t>
            </a:r>
            <a:r>
              <a:rPr lang="en-US" b="1" dirty="0">
                <a:latin typeface="Calibri" panose="020F0502020204030204" pitchFamily="34" charset="0"/>
                <a:ea typeface="Calibri" panose="020F0502020204030204" pitchFamily="34" charset="0"/>
                <a:cs typeface="Times New Roman" panose="02020603050405020304" pitchFamily="18" charset="0"/>
              </a:rPr>
              <a:t>Lev 19:18)  </a:t>
            </a:r>
            <a:r>
              <a:rPr lang="en-US" dirty="0">
                <a:latin typeface="Calibri" panose="020F0502020204030204" pitchFamily="34" charset="0"/>
                <a:ea typeface="Calibri" panose="020F0502020204030204" pitchFamily="34" charset="0"/>
                <a:cs typeface="Times New Roman" panose="02020603050405020304" pitchFamily="18" charset="0"/>
              </a:rPr>
              <a:t>because He has loved us</a:t>
            </a:r>
            <a:r>
              <a:rPr lang="en-US" b="1" dirty="0">
                <a:latin typeface="Calibri" panose="020F0502020204030204" pitchFamily="34" charset="0"/>
                <a:ea typeface="Calibri" panose="020F0502020204030204" pitchFamily="34" charset="0"/>
                <a:cs typeface="Times New Roman" panose="02020603050405020304" pitchFamily="18" charset="0"/>
              </a:rPr>
              <a:t> (1 </a:t>
            </a:r>
            <a:r>
              <a:rPr lang="en-US" b="1" dirty="0" err="1">
                <a:latin typeface="Calibri" panose="020F0502020204030204" pitchFamily="34" charset="0"/>
                <a:ea typeface="Calibri" panose="020F0502020204030204" pitchFamily="34" charset="0"/>
                <a:cs typeface="Times New Roman" panose="02020603050405020304" pitchFamily="18" charset="0"/>
              </a:rPr>
              <a:t>Jn</a:t>
            </a:r>
            <a:r>
              <a:rPr lang="en-US" b="1" dirty="0">
                <a:latin typeface="Calibri" panose="020F0502020204030204" pitchFamily="34" charset="0"/>
                <a:ea typeface="Calibri" panose="020F0502020204030204" pitchFamily="34" charset="0"/>
                <a:cs typeface="Times New Roman" panose="02020603050405020304" pitchFamily="18" charset="0"/>
              </a:rPr>
              <a:t> 4:19-21)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65210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fontScale="55000" lnSpcReduction="20000"/>
          </a:bodyPr>
          <a:lstStyle/>
          <a:p>
            <a:pPr>
              <a:lnSpc>
                <a:spcPct val="107000"/>
              </a:lnSpc>
              <a:spcBef>
                <a:spcPts val="0"/>
              </a:spcBef>
            </a:pPr>
            <a:endParaRPr lang="en-US" sz="60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6000" dirty="0" smtClean="0">
                <a:latin typeface="Calibri" panose="020F0502020204030204" pitchFamily="34" charset="0"/>
                <a:ea typeface="Calibri" panose="020F0502020204030204" pitchFamily="34" charset="0"/>
                <a:cs typeface="Times New Roman" panose="02020603050405020304" pitchFamily="18" charset="0"/>
              </a:rPr>
              <a:t>4</a:t>
            </a:r>
            <a:r>
              <a:rPr lang="en-US" sz="6000" b="1" dirty="0">
                <a:latin typeface="Calibri" panose="020F0502020204030204" pitchFamily="34" charset="0"/>
                <a:ea typeface="Calibri" panose="020F0502020204030204" pitchFamily="34" charset="0"/>
                <a:cs typeface="Times New Roman" panose="02020603050405020304" pitchFamily="18" charset="0"/>
              </a:rPr>
              <a:t>. </a:t>
            </a:r>
            <a:r>
              <a:rPr lang="en-US" sz="6000" dirty="0">
                <a:latin typeface="Calibri" panose="020F0502020204030204" pitchFamily="34" charset="0"/>
                <a:ea typeface="Calibri" panose="020F0502020204030204" pitchFamily="34" charset="0"/>
                <a:cs typeface="Times New Roman" panose="02020603050405020304" pitchFamily="18" charset="0"/>
              </a:rPr>
              <a:t>The command </a:t>
            </a:r>
            <a:r>
              <a:rPr lang="en-US" sz="6000" b="1" dirty="0">
                <a:latin typeface="Calibri" panose="020F0502020204030204" pitchFamily="34" charset="0"/>
                <a:ea typeface="Calibri" panose="020F0502020204030204" pitchFamily="34" charset="0"/>
                <a:cs typeface="Times New Roman" panose="02020603050405020304" pitchFamily="18" charset="0"/>
              </a:rPr>
              <a:t>(vv. 8-9) </a:t>
            </a:r>
            <a:r>
              <a:rPr lang="en-US" sz="6000" dirty="0">
                <a:latin typeface="Calibri" panose="020F0502020204030204" pitchFamily="34" charset="0"/>
                <a:ea typeface="Calibri" panose="020F0502020204030204" pitchFamily="34" charset="0"/>
                <a:cs typeface="Times New Roman" panose="02020603050405020304" pitchFamily="18" charset="0"/>
              </a:rPr>
              <a:t>to tie these words onto your body and onto your houses is taking literally by orthodox Jews.</a:t>
            </a:r>
          </a:p>
          <a:p>
            <a:pPr>
              <a:lnSpc>
                <a:spcPct val="107000"/>
              </a:lnSpc>
              <a:spcBef>
                <a:spcPts val="0"/>
              </a:spcBef>
            </a:pPr>
            <a:r>
              <a:rPr lang="en-US" sz="6000" dirty="0">
                <a:latin typeface="Calibri" panose="020F0502020204030204" pitchFamily="34" charset="0"/>
                <a:ea typeface="Calibri" panose="020F0502020204030204" pitchFamily="34" charset="0"/>
                <a:cs typeface="Times New Roman" panose="02020603050405020304" pitchFamily="18" charset="0"/>
              </a:rPr>
              <a:t>   Small wooden boxes, called phylacteries, are stuffed with passages written on paper, and these are tied to one’s    </a:t>
            </a:r>
          </a:p>
          <a:p>
            <a:pPr>
              <a:lnSpc>
                <a:spcPct val="107000"/>
              </a:lnSpc>
              <a:spcBef>
                <a:spcPts val="0"/>
              </a:spcBef>
            </a:pPr>
            <a:r>
              <a:rPr lang="en-US" sz="6000" dirty="0">
                <a:latin typeface="Calibri" panose="020F0502020204030204" pitchFamily="34" charset="0"/>
                <a:ea typeface="Calibri" panose="020F0502020204030204" pitchFamily="34" charset="0"/>
                <a:cs typeface="Times New Roman" panose="02020603050405020304" pitchFamily="18" charset="0"/>
              </a:rPr>
              <a:t>   forehead and left arm with long leather cords. Also small wooden or metal containers, called </a:t>
            </a:r>
            <a:r>
              <a:rPr lang="en-US" sz="6000" dirty="0" err="1">
                <a:latin typeface="Calibri" panose="020F0502020204030204" pitchFamily="34" charset="0"/>
                <a:ea typeface="Calibri" panose="020F0502020204030204" pitchFamily="34" charset="0"/>
                <a:cs typeface="Times New Roman" panose="02020603050405020304" pitchFamily="18" charset="0"/>
              </a:rPr>
              <a:t>mezuzzoth</a:t>
            </a:r>
            <a:r>
              <a:rPr lang="en-US" sz="6000" dirty="0">
                <a:latin typeface="Calibri" panose="020F0502020204030204" pitchFamily="34" charset="0"/>
                <a:ea typeface="Calibri" panose="020F0502020204030204" pitchFamily="34" charset="0"/>
                <a:cs typeface="Times New Roman" panose="02020603050405020304" pitchFamily="18" charset="0"/>
              </a:rPr>
              <a:t>, also filled  </a:t>
            </a:r>
          </a:p>
          <a:p>
            <a:pPr>
              <a:lnSpc>
                <a:spcPct val="107000"/>
              </a:lnSpc>
              <a:spcBef>
                <a:spcPts val="0"/>
              </a:spcBef>
            </a:pPr>
            <a:r>
              <a:rPr lang="en-US" sz="6000" dirty="0">
                <a:latin typeface="Calibri" panose="020F0502020204030204" pitchFamily="34" charset="0"/>
                <a:ea typeface="Calibri" panose="020F0502020204030204" pitchFamily="34" charset="0"/>
                <a:cs typeface="Times New Roman" panose="02020603050405020304" pitchFamily="18" charset="0"/>
              </a:rPr>
              <a:t>   with Bible passages, are placed on the doorframes of their houses.</a:t>
            </a:r>
          </a:p>
          <a:p>
            <a:pPr>
              <a:lnSpc>
                <a:spcPct val="107000"/>
              </a:lnSpc>
              <a:spcBef>
                <a:spcPts val="0"/>
              </a:spcBef>
            </a:pPr>
            <a:r>
              <a:rPr lang="en-US" sz="6000" dirty="0">
                <a:latin typeface="Calibri" panose="020F0502020204030204" pitchFamily="34" charset="0"/>
                <a:ea typeface="Calibri" panose="020F0502020204030204" pitchFamily="34" charset="0"/>
                <a:cs typeface="Times New Roman" panose="02020603050405020304" pitchFamily="18" charset="0"/>
              </a:rPr>
              <a:t>            The figurative meaning of these passages is explained in  </a:t>
            </a:r>
            <a:r>
              <a:rPr lang="en-US" sz="6000" b="1" dirty="0">
                <a:latin typeface="Calibri" panose="020F0502020204030204" pitchFamily="34" charset="0"/>
                <a:ea typeface="Calibri" panose="020F0502020204030204" pitchFamily="34" charset="0"/>
                <a:cs typeface="Times New Roman" panose="02020603050405020304" pitchFamily="18" charset="0"/>
              </a:rPr>
              <a:t>(Dt. 11:18-20;   Ex 13:9-16;   Mt 23:5)</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598452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4122" y="199292"/>
            <a:ext cx="8768863" cy="6553199"/>
          </a:xfrm>
        </p:spPr>
        <p:txBody>
          <a:bodyPr>
            <a:normAutofit/>
          </a:bodyPr>
          <a:lstStyle/>
          <a:p>
            <a:pPr>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5. Jesus quotes </a:t>
            </a:r>
            <a:r>
              <a:rPr lang="en-US" sz="2800" b="1" dirty="0">
                <a:latin typeface="Calibri" panose="020F0502020204030204" pitchFamily="34" charset="0"/>
                <a:ea typeface="Calibri" panose="020F0502020204030204" pitchFamily="34" charset="0"/>
                <a:cs typeface="Times New Roman" panose="02020603050405020304" pitchFamily="18" charset="0"/>
              </a:rPr>
              <a:t>(vv. 13,16) </a:t>
            </a:r>
            <a:r>
              <a:rPr lang="en-US" sz="2800" dirty="0">
                <a:latin typeface="Calibri" panose="020F0502020204030204" pitchFamily="34" charset="0"/>
                <a:ea typeface="Calibri" panose="020F0502020204030204" pitchFamily="34" charset="0"/>
                <a:cs typeface="Times New Roman" panose="02020603050405020304" pitchFamily="18" charset="0"/>
              </a:rPr>
              <a:t>against the devil’s temptations in the wilderness</a:t>
            </a:r>
            <a:r>
              <a:rPr lang="en-US" sz="2800" b="1" dirty="0">
                <a:latin typeface="Calibri" panose="020F0502020204030204" pitchFamily="34" charset="0"/>
                <a:ea typeface="Calibri" panose="020F0502020204030204" pitchFamily="34" charset="0"/>
                <a:cs typeface="Times New Roman" panose="02020603050405020304" pitchFamily="18" charset="0"/>
              </a:rPr>
              <a:t> (Mt 4:7-12;  Lk 4:4-12)</a:t>
            </a:r>
            <a:r>
              <a:rPr lang="en-US" sz="2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    Here we see that Jesus considered these words as the very Word of God!</a:t>
            </a:r>
          </a:p>
          <a:p>
            <a:pPr>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6. They had tested the Lord at </a:t>
            </a:r>
            <a:r>
              <a:rPr lang="en-US" sz="2800" dirty="0" err="1">
                <a:latin typeface="Calibri" panose="020F0502020204030204" pitchFamily="34" charset="0"/>
                <a:ea typeface="Calibri" panose="020F0502020204030204" pitchFamily="34" charset="0"/>
                <a:cs typeface="Times New Roman" panose="02020603050405020304" pitchFamily="18" charset="0"/>
              </a:rPr>
              <a:t>Massah</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(Ex 17:1-7)</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800" b="1" dirty="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7. In the future they were to recount all of God’s redemptive acts for Israel to their sons so that it could be passed on to  </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the next generations. We are called to do the same, to recount all of God’s redemptive acts for the new Israel: </a:t>
            </a:r>
          </a:p>
          <a:p>
            <a:pPr>
              <a:lnSpc>
                <a:spcPct val="107000"/>
              </a:lnSpc>
              <a:spcBef>
                <a:spcPts val="0"/>
              </a:spcBef>
            </a:pPr>
            <a:r>
              <a:rPr lang="en-US" sz="2800" b="1"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a:t>
            </a:r>
            <a:r>
              <a:rPr lang="en-US" sz="2800" b="1" dirty="0" err="1">
                <a:latin typeface="Calibri" panose="020F0502020204030204" pitchFamily="34" charset="0"/>
                <a:ea typeface="Calibri" panose="020F0502020204030204" pitchFamily="34" charset="0"/>
                <a:cs typeface="Times New Roman" panose="02020603050405020304" pitchFamily="18" charset="0"/>
              </a:rPr>
              <a:t>Prov</a:t>
            </a:r>
            <a:r>
              <a:rPr lang="en-US" sz="2800" b="1" dirty="0">
                <a:latin typeface="Calibri" panose="020F0502020204030204" pitchFamily="34" charset="0"/>
                <a:ea typeface="Calibri" panose="020F0502020204030204" pitchFamily="34" charset="0"/>
                <a:cs typeface="Times New Roman" panose="02020603050405020304" pitchFamily="18" charset="0"/>
              </a:rPr>
              <a:t> 1:8;   Lk 1:4;   </a:t>
            </a:r>
            <a:r>
              <a:rPr lang="en-US" sz="2800" b="1" dirty="0" err="1">
                <a:latin typeface="Calibri" panose="020F0502020204030204" pitchFamily="34" charset="0"/>
                <a:ea typeface="Calibri" panose="020F0502020204030204" pitchFamily="34" charset="0"/>
                <a:cs typeface="Times New Roman" panose="02020603050405020304" pitchFamily="18" charset="0"/>
              </a:rPr>
              <a:t>Eph</a:t>
            </a:r>
            <a:r>
              <a:rPr lang="en-US" sz="2800" b="1" dirty="0">
                <a:latin typeface="Calibri" panose="020F0502020204030204" pitchFamily="34" charset="0"/>
                <a:ea typeface="Calibri" panose="020F0502020204030204" pitchFamily="34" charset="0"/>
                <a:cs typeface="Times New Roman" panose="02020603050405020304" pitchFamily="18" charset="0"/>
              </a:rPr>
              <a:t> 6:1-4;  2 Tim 3:14-17)</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3144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a:bodyPr>
          <a:lstStyle/>
          <a:p>
            <a:pPr>
              <a:lnSpc>
                <a:spcPct val="107000"/>
              </a:lnSpc>
              <a:spcBef>
                <a:spcPts val="0"/>
              </a:spcBef>
            </a:pPr>
            <a:endParaRPr lang="en-US" sz="4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800" dirty="0" smtClean="0">
                <a:latin typeface="Calibri" panose="020F0502020204030204" pitchFamily="34" charset="0"/>
                <a:ea typeface="Calibri" panose="020F0502020204030204" pitchFamily="34" charset="0"/>
                <a:cs typeface="Times New Roman" panose="02020603050405020304" pitchFamily="18" charset="0"/>
              </a:rPr>
              <a:t>8</a:t>
            </a:r>
            <a:r>
              <a:rPr lang="en-US" sz="4800" dirty="0">
                <a:latin typeface="Calibri" panose="020F0502020204030204" pitchFamily="34" charset="0"/>
                <a:ea typeface="Calibri" panose="020F0502020204030204" pitchFamily="34" charset="0"/>
                <a:cs typeface="Times New Roman" panose="02020603050405020304" pitchFamily="18" charset="0"/>
              </a:rPr>
              <a:t>. Righteousness comes from God by faith and then exhibits itself in obedience </a:t>
            </a:r>
            <a:endParaRPr lang="en-US" sz="4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800" b="1" dirty="0" smtClean="0">
                <a:latin typeface="Calibri" panose="020F0502020204030204" pitchFamily="34" charset="0"/>
                <a:ea typeface="Calibri" panose="020F0502020204030204" pitchFamily="34" charset="0"/>
                <a:cs typeface="Times New Roman" panose="02020603050405020304" pitchFamily="18" charset="0"/>
              </a:rPr>
              <a:t>(</a:t>
            </a:r>
            <a:r>
              <a:rPr lang="en-US" sz="4800" b="1" dirty="0">
                <a:latin typeface="Calibri" panose="020F0502020204030204" pitchFamily="34" charset="0"/>
                <a:ea typeface="Calibri" panose="020F0502020204030204" pitchFamily="34" charset="0"/>
                <a:cs typeface="Times New Roman" panose="02020603050405020304" pitchFamily="18" charset="0"/>
              </a:rPr>
              <a:t>Mt 19:17; Rom 9:31; 10:5; </a:t>
            </a:r>
            <a:endParaRPr lang="en-US" sz="4800"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800" b="1" dirty="0" smtClean="0">
                <a:latin typeface="Calibri" panose="020F0502020204030204" pitchFamily="34" charset="0"/>
                <a:ea typeface="Calibri" panose="020F0502020204030204" pitchFamily="34" charset="0"/>
                <a:cs typeface="Times New Roman" panose="02020603050405020304" pitchFamily="18" charset="0"/>
              </a:rPr>
              <a:t>Gal </a:t>
            </a:r>
            <a:r>
              <a:rPr lang="en-US" sz="4800" b="1" dirty="0">
                <a:latin typeface="Calibri" panose="020F0502020204030204" pitchFamily="34" charset="0"/>
                <a:ea typeface="Calibri" panose="020F0502020204030204" pitchFamily="34" charset="0"/>
                <a:cs typeface="Times New Roman" panose="02020603050405020304" pitchFamily="18" charset="0"/>
              </a:rPr>
              <a:t>5:22,23) </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38492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18387"/>
            <a:ext cx="9143999" cy="6678751"/>
          </a:xfrm>
          <a:prstGeom prst="rect">
            <a:avLst/>
          </a:prstGeom>
          <a:noFill/>
        </p:spPr>
        <p:txBody>
          <a:bodyPr wrap="square" rtlCol="0">
            <a:spAutoFit/>
          </a:bodyPr>
          <a:lstStyle/>
          <a:p>
            <a:pPr algn="ctr">
              <a:lnSpc>
                <a:spcPct val="107000"/>
              </a:lnSpc>
            </a:pPr>
            <a:endParaRPr lang="en-US" sz="2000" b="1" u="sng" cap="all" dirty="0" smtClean="0">
              <a:latin typeface="Calibri" panose="020F0502020204030204" pitchFamily="34" charset="0"/>
              <a:ea typeface="Calibri" panose="020F0502020204030204" pitchFamily="34" charset="0"/>
              <a:cs typeface="Calibri" panose="020F0502020204030204" pitchFamily="34" charset="0"/>
            </a:endParaRPr>
          </a:p>
          <a:p>
            <a:pPr algn="ctr">
              <a:lnSpc>
                <a:spcPct val="107000"/>
              </a:lnSpc>
            </a:pPr>
            <a:r>
              <a:rPr lang="en-US" sz="2000" b="1" u="sng" cap="all" dirty="0" smtClean="0">
                <a:latin typeface="Calibri" panose="020F0502020204030204" pitchFamily="34" charset="0"/>
                <a:ea typeface="Calibri" panose="020F0502020204030204" pitchFamily="34" charset="0"/>
                <a:cs typeface="Calibri" panose="020F0502020204030204" pitchFamily="34" charset="0"/>
              </a:rPr>
              <a:t>The </a:t>
            </a:r>
            <a:r>
              <a:rPr lang="en-US" sz="2000" b="1" u="sng" cap="all" dirty="0">
                <a:latin typeface="Calibri" panose="020F0502020204030204" pitchFamily="34" charset="0"/>
                <a:ea typeface="Calibri" panose="020F0502020204030204" pitchFamily="34" charset="0"/>
                <a:cs typeface="Calibri" panose="020F0502020204030204" pitchFamily="34" charset="0"/>
              </a:rPr>
              <a:t>First Commandment – Luther’s large catechism:</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07000"/>
              </a:lnSpc>
            </a:pPr>
            <a:r>
              <a:rPr lang="en-US" sz="2000" i="1" dirty="0">
                <a:latin typeface="Calibri" panose="020F0502020204030204" pitchFamily="34" charset="0"/>
                <a:ea typeface="Calibri" panose="020F0502020204030204" pitchFamily="34" charset="0"/>
                <a:cs typeface="Calibri" panose="020F0502020204030204" pitchFamily="34" charset="0"/>
              </a:rPr>
              <a:t>“You shall have no other gods.”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07000"/>
              </a:lnSpc>
            </a:pPr>
            <a:r>
              <a:rPr lang="en-US" sz="2000" baseline="30000" dirty="0">
                <a:latin typeface="Calibri" panose="020F0502020204030204" pitchFamily="34" charset="0"/>
                <a:ea typeface="Calibri" panose="020F0502020204030204" pitchFamily="34" charset="0"/>
                <a:cs typeface="Calibri" panose="020F0502020204030204" pitchFamily="34" charset="0"/>
              </a:rPr>
              <a:t>1</a:t>
            </a:r>
            <a:r>
              <a:rPr lang="en-US" sz="2000" dirty="0">
                <a:latin typeface="Calibri" panose="020F0502020204030204" pitchFamily="34" charset="0"/>
                <a:ea typeface="Calibri" panose="020F0502020204030204" pitchFamily="34" charset="0"/>
                <a:cs typeface="Calibri" panose="020F0502020204030204" pitchFamily="34" charset="0"/>
              </a:rPr>
              <a:t> That is, you shall regard me alone as your God. What does this mean, and how is it to be understood? What is to have a god? What is God?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07000"/>
              </a:lnSpc>
            </a:pPr>
            <a:r>
              <a:rPr lang="en-US" sz="2000" baseline="30000" dirty="0">
                <a:latin typeface="Calibri" panose="020F0502020204030204" pitchFamily="34" charset="0"/>
                <a:ea typeface="Calibri" panose="020F0502020204030204" pitchFamily="34" charset="0"/>
                <a:cs typeface="Calibri" panose="020F0502020204030204" pitchFamily="34" charset="0"/>
              </a:rPr>
              <a:t>2</a:t>
            </a:r>
            <a:r>
              <a:rPr lang="en-US" sz="2000" dirty="0">
                <a:latin typeface="Calibri" panose="020F0502020204030204" pitchFamily="34" charset="0"/>
                <a:ea typeface="Calibri" panose="020F0502020204030204" pitchFamily="34" charset="0"/>
                <a:cs typeface="Calibri" panose="020F0502020204030204" pitchFamily="34" charset="0"/>
              </a:rPr>
              <a:t> Answer: A god is that to which we look for all good and in which we find refuge in every time of need. To have a god is nothing else than to trust and believe him with our whole heart. As I have often said, the trust and faith of the heart alone make both God and an idol.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07000"/>
              </a:lnSpc>
            </a:pPr>
            <a:r>
              <a:rPr lang="en-US" sz="2000" baseline="30000" dirty="0">
                <a:latin typeface="Calibri" panose="020F0502020204030204" pitchFamily="34" charset="0"/>
                <a:ea typeface="Calibri" panose="020F0502020204030204" pitchFamily="34" charset="0"/>
                <a:cs typeface="Calibri" panose="020F0502020204030204" pitchFamily="34" charset="0"/>
              </a:rPr>
              <a:t>3</a:t>
            </a:r>
            <a:r>
              <a:rPr lang="en-US" sz="2000" dirty="0">
                <a:latin typeface="Calibri" panose="020F0502020204030204" pitchFamily="34" charset="0"/>
                <a:ea typeface="Calibri" panose="020F0502020204030204" pitchFamily="34" charset="0"/>
                <a:cs typeface="Calibri" panose="020F0502020204030204" pitchFamily="34" charset="0"/>
              </a:rPr>
              <a:t> If your faith and trust are right, then your God is the true God. On the other hand, if your trust is false and wrong, then you have not the true God. For these two belong together, faith and God. That to which your heart clings and entrusts itself is, I say, really your God.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07000"/>
              </a:lnSpc>
            </a:pPr>
            <a:r>
              <a:rPr lang="en-US" sz="2000" baseline="30000" dirty="0">
                <a:latin typeface="Calibri" panose="020F0502020204030204" pitchFamily="34" charset="0"/>
                <a:ea typeface="Calibri" panose="020F0502020204030204" pitchFamily="34" charset="0"/>
                <a:cs typeface="Calibri" panose="020F0502020204030204" pitchFamily="34" charset="0"/>
              </a:rPr>
              <a:t>4</a:t>
            </a:r>
            <a:r>
              <a:rPr lang="en-US" sz="2000" dirty="0">
                <a:latin typeface="Calibri" panose="020F0502020204030204" pitchFamily="34" charset="0"/>
                <a:ea typeface="Calibri" panose="020F0502020204030204" pitchFamily="34" charset="0"/>
                <a:cs typeface="Calibri" panose="020F0502020204030204" pitchFamily="34" charset="0"/>
              </a:rPr>
              <a:t> The purpose of this commandment, therefore, is to require true faith and confidence of the heart, and these fly straight to the one true God and cling to him alone. The meaning is: “See to it that you let me alone be your God, and never seek another.” In other words: “Whatever good thing you lack, look to me for it and seek it from me, and whenever you suffer misfortune and distress, come and cling to me. I am the one who will satisfy you and help you out of every need. Only let your heart cling to no one else…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12545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7568"/>
            <a:ext cx="9143999" cy="6670431"/>
          </a:xfrm>
        </p:spPr>
        <p:txBody>
          <a:bodyPr>
            <a:normAutofit/>
          </a:bodyPr>
          <a:lstStyle/>
          <a:p>
            <a:pPr marL="0" marR="0" indent="0">
              <a:lnSpc>
                <a:spcPct val="107000"/>
              </a:lnSpc>
              <a:spcBef>
                <a:spcPts val="0"/>
              </a:spcBef>
              <a:spcAft>
                <a:spcPts val="0"/>
              </a:spcAft>
              <a:buNone/>
            </a:pPr>
            <a:r>
              <a:rPr lang="en-US" sz="2600" baseline="30000" dirty="0" smtClean="0">
                <a:latin typeface="Calibri" panose="020F0502020204030204" pitchFamily="34" charset="0"/>
                <a:ea typeface="Calibri" panose="020F0502020204030204" pitchFamily="34" charset="0"/>
                <a:cs typeface="Calibri" panose="020F0502020204030204" pitchFamily="34" charset="0"/>
              </a:rPr>
              <a:t>    </a:t>
            </a:r>
          </a:p>
          <a:p>
            <a:pPr marL="0" marR="0" indent="0">
              <a:lnSpc>
                <a:spcPct val="107000"/>
              </a:lnSpc>
              <a:spcBef>
                <a:spcPts val="0"/>
              </a:spcBef>
              <a:spcAft>
                <a:spcPts val="0"/>
              </a:spcAft>
              <a:buNone/>
            </a:pPr>
            <a:r>
              <a:rPr lang="en-US" sz="2600" baseline="30000" dirty="0" smtClean="0">
                <a:latin typeface="Calibri" panose="020F0502020204030204" pitchFamily="34" charset="0"/>
                <a:ea typeface="Calibri" panose="020F0502020204030204" pitchFamily="34" charset="0"/>
                <a:cs typeface="Calibri" panose="020F0502020204030204" pitchFamily="34" charset="0"/>
              </a:rPr>
              <a:t> 47</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a:latin typeface="Calibri" panose="020F0502020204030204" pitchFamily="34" charset="0"/>
                <a:ea typeface="Calibri" panose="020F0502020204030204" pitchFamily="34" charset="0"/>
                <a:cs typeface="Calibri" panose="020F0502020204030204" pitchFamily="34" charset="0"/>
              </a:rPr>
              <a:t>Let us therefore learn the first commandment well and realize that God will tolerate no presumption and no trust in any other object; he makes no greater demand of us than a hearty trust in him for all blessings. Then we shall be on the right path and walk straight ahead, using all of God’s gifts exactly as a cobbler uses his needle, awl, and thread (for work, eventually to lay them aside) or as a traveler avails himself of an inn, food, and bed (only for his temporal need). Let each person be in his station in life according to God’s order, allowing none of these good things to be his lord or idol.</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600" baseline="30000" dirty="0" smtClean="0">
                <a:latin typeface="Calibri" panose="020F0502020204030204" pitchFamily="34" charset="0"/>
                <a:ea typeface="Calibri" panose="020F0502020204030204" pitchFamily="34" charset="0"/>
              </a:rPr>
              <a:t>    48</a:t>
            </a:r>
            <a:r>
              <a:rPr lang="en-US" sz="2600" dirty="0" smtClean="0">
                <a:latin typeface="Calibri" panose="020F0502020204030204" pitchFamily="34" charset="0"/>
                <a:ea typeface="Calibri" panose="020F0502020204030204" pitchFamily="34" charset="0"/>
              </a:rPr>
              <a:t> </a:t>
            </a:r>
            <a:r>
              <a:rPr lang="en-US" sz="2600" dirty="0">
                <a:latin typeface="Calibri" panose="020F0502020204030204" pitchFamily="34" charset="0"/>
                <a:ea typeface="Calibri" panose="020F0502020204030204" pitchFamily="34" charset="0"/>
              </a:rPr>
              <a:t>Let this suffice for the First Commandment. We had to explain it at length since it is the most important. For, as I said before, where the heart is right with God and this commandment is kept, fulfillment of all the others will follow of its own accord</a:t>
            </a:r>
            <a:endParaRPr lang="en-US" sz="2600" dirty="0"/>
          </a:p>
        </p:txBody>
      </p:sp>
    </p:spTree>
    <p:extLst>
      <p:ext uri="{BB962C8B-B14F-4D97-AF65-F5344CB8AC3E}">
        <p14:creationId xmlns:p14="http://schemas.microsoft.com/office/powerpoint/2010/main" val="8066392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691" y="140677"/>
            <a:ext cx="8452339" cy="6400800"/>
          </a:xfrm>
        </p:spPr>
        <p:txBody>
          <a:bodyPr>
            <a:noAutofit/>
          </a:bodyPr>
          <a:lstStyle/>
          <a:p>
            <a:pPr marL="0" marR="0" indent="0" algn="ctr">
              <a:lnSpc>
                <a:spcPct val="107000"/>
              </a:lnSpc>
              <a:spcBef>
                <a:spcPts val="0"/>
              </a:spcBef>
              <a:spcAft>
                <a:spcPts val="0"/>
              </a:spcAft>
              <a:buNone/>
            </a:pPr>
            <a:r>
              <a:rPr lang="en-US" sz="5400" b="1" u="sng" dirty="0">
                <a:latin typeface="Calibri" panose="020F0502020204030204" pitchFamily="34" charset="0"/>
                <a:ea typeface="Calibri" panose="020F0502020204030204" pitchFamily="34" charset="0"/>
                <a:cs typeface="Times New Roman" panose="02020603050405020304" pitchFamily="18" charset="0"/>
              </a:rPr>
              <a:t>Life Application:</a:t>
            </a:r>
            <a:r>
              <a:rPr lang="en-US" sz="5400" dirty="0">
                <a:latin typeface="Calibri" panose="020F0502020204030204" pitchFamily="34" charset="0"/>
                <a:ea typeface="Calibri" panose="020F0502020204030204" pitchFamily="34" charset="0"/>
                <a:cs typeface="Times New Roman" panose="02020603050405020304" pitchFamily="18" charset="0"/>
              </a:rPr>
              <a:t>   </a:t>
            </a:r>
            <a:endParaRPr lang="en-US" sz="54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5400" dirty="0" smtClean="0">
                <a:latin typeface="Calibri" panose="020F0502020204030204" pitchFamily="34" charset="0"/>
                <a:ea typeface="Calibri" panose="020F0502020204030204" pitchFamily="34" charset="0"/>
                <a:cs typeface="Times New Roman" panose="02020603050405020304" pitchFamily="18" charset="0"/>
              </a:rPr>
              <a:t>How </a:t>
            </a:r>
            <a:r>
              <a:rPr lang="en-US" sz="5400" dirty="0">
                <a:latin typeface="Calibri" panose="020F0502020204030204" pitchFamily="34" charset="0"/>
                <a:ea typeface="Calibri" panose="020F0502020204030204" pitchFamily="34" charset="0"/>
                <a:cs typeface="Times New Roman" panose="02020603050405020304" pitchFamily="18" charset="0"/>
              </a:rPr>
              <a:t>can we daily then endeavor to love the Lord our God</a:t>
            </a:r>
          </a:p>
          <a:p>
            <a:pPr marL="0" marR="0" indent="0" algn="ctr">
              <a:lnSpc>
                <a:spcPct val="107000"/>
              </a:lnSpc>
              <a:spcBef>
                <a:spcPts val="0"/>
              </a:spcBef>
              <a:spcAft>
                <a:spcPts val="0"/>
              </a:spcAft>
              <a:buNone/>
            </a:pPr>
            <a:r>
              <a:rPr lang="en-US" sz="5400" dirty="0">
                <a:latin typeface="Calibri" panose="020F0502020204030204" pitchFamily="34" charset="0"/>
                <a:ea typeface="Calibri" panose="020F0502020204030204" pitchFamily="34" charset="0"/>
                <a:cs typeface="Times New Roman" panose="02020603050405020304" pitchFamily="18" charset="0"/>
              </a:rPr>
              <a:t>with all our heart and with all our soul and with all our might?</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89631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52976" y="125778"/>
            <a:ext cx="6642161" cy="6642161"/>
          </a:xfrm>
          <a:prstGeom prst="rect">
            <a:avLst/>
          </a:prstGeom>
        </p:spPr>
      </p:pic>
    </p:spTree>
    <p:extLst>
      <p:ext uri="{BB962C8B-B14F-4D97-AF65-F5344CB8AC3E}">
        <p14:creationId xmlns:p14="http://schemas.microsoft.com/office/powerpoint/2010/main" val="932015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euteronomy 1"/>
          <p:cNvPicPr>
            <a:picLocks noChangeAspect="1" noChangeArrowheads="1"/>
          </p:cNvPicPr>
          <p:nvPr/>
        </p:nvPicPr>
        <p:blipFill rotWithShape="1">
          <a:blip r:embed="rId2">
            <a:extLst>
              <a:ext uri="{28A0092B-C50C-407E-A947-70E740481C1C}">
                <a14:useLocalDpi xmlns:a14="http://schemas.microsoft.com/office/drawing/2010/main" val="0"/>
              </a:ext>
            </a:extLst>
          </a:blip>
          <a:srcRect t="7734"/>
          <a:stretch/>
        </p:blipFill>
        <p:spPr bwMode="auto">
          <a:xfrm>
            <a:off x="141513" y="380999"/>
            <a:ext cx="8848793" cy="576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845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35400" y="125777"/>
            <a:ext cx="4428107" cy="6642161"/>
          </a:xfrm>
          <a:prstGeom prst="rect">
            <a:avLst/>
          </a:prstGeom>
        </p:spPr>
      </p:pic>
    </p:spTree>
    <p:extLst>
      <p:ext uri="{BB962C8B-B14F-4D97-AF65-F5344CB8AC3E}">
        <p14:creationId xmlns:p14="http://schemas.microsoft.com/office/powerpoint/2010/main" val="40268716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55176" y="626512"/>
            <a:ext cx="5715671" cy="5715671"/>
          </a:xfrm>
          <a:prstGeom prst="rect">
            <a:avLst/>
          </a:prstGeom>
        </p:spPr>
      </p:pic>
    </p:spTree>
    <p:extLst>
      <p:ext uri="{BB962C8B-B14F-4D97-AF65-F5344CB8AC3E}">
        <p14:creationId xmlns:p14="http://schemas.microsoft.com/office/powerpoint/2010/main" val="623467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70208" y="207840"/>
            <a:ext cx="6454592" cy="6454592"/>
          </a:xfrm>
          <a:prstGeom prst="rect">
            <a:avLst/>
          </a:prstGeom>
        </p:spPr>
      </p:pic>
    </p:spTree>
    <p:extLst>
      <p:ext uri="{BB962C8B-B14F-4D97-AF65-F5344CB8AC3E}">
        <p14:creationId xmlns:p14="http://schemas.microsoft.com/office/powerpoint/2010/main" val="8341167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6895" y="571256"/>
            <a:ext cx="8410209" cy="5606806"/>
          </a:xfrm>
          <a:prstGeom prst="rect">
            <a:avLst/>
          </a:prstGeom>
        </p:spPr>
      </p:pic>
    </p:spTree>
    <p:extLst>
      <p:ext uri="{BB962C8B-B14F-4D97-AF65-F5344CB8AC3E}">
        <p14:creationId xmlns:p14="http://schemas.microsoft.com/office/powerpoint/2010/main" val="2201675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3807" y="123824"/>
            <a:ext cx="8386233" cy="6289675"/>
          </a:xfrm>
          <a:prstGeom prst="rect">
            <a:avLst/>
          </a:prstGeom>
        </p:spPr>
      </p:pic>
    </p:spTree>
    <p:extLst>
      <p:ext uri="{BB962C8B-B14F-4D97-AF65-F5344CB8AC3E}">
        <p14:creationId xmlns:p14="http://schemas.microsoft.com/office/powerpoint/2010/main" val="1462585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177800"/>
            <a:ext cx="5196586" cy="6337300"/>
          </a:xfrm>
          <a:prstGeom prst="rect">
            <a:avLst/>
          </a:prstGeom>
        </p:spPr>
      </p:pic>
    </p:spTree>
    <p:extLst>
      <p:ext uri="{BB962C8B-B14F-4D97-AF65-F5344CB8AC3E}">
        <p14:creationId xmlns:p14="http://schemas.microsoft.com/office/powerpoint/2010/main" val="3356752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194" name="Picture 2" descr="Image result for israel in the desert for 40 y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4" y="419100"/>
            <a:ext cx="8904031"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524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750" y="381000"/>
            <a:ext cx="8110054" cy="5969000"/>
          </a:xfrm>
          <a:prstGeom prst="rect">
            <a:avLst/>
          </a:prstGeom>
        </p:spPr>
      </p:pic>
    </p:spTree>
    <p:extLst>
      <p:ext uri="{BB962C8B-B14F-4D97-AF65-F5344CB8AC3E}">
        <p14:creationId xmlns:p14="http://schemas.microsoft.com/office/powerpoint/2010/main" val="2763204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8630" y="241300"/>
            <a:ext cx="8413569" cy="6176962"/>
          </a:xfrm>
          <a:prstGeom prst="rect">
            <a:avLst/>
          </a:prstGeom>
        </p:spPr>
      </p:pic>
    </p:spTree>
    <p:extLst>
      <p:ext uri="{BB962C8B-B14F-4D97-AF65-F5344CB8AC3E}">
        <p14:creationId xmlns:p14="http://schemas.microsoft.com/office/powerpoint/2010/main" val="1956401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298</TotalTime>
  <Words>1649</Words>
  <Application>Microsoft Office PowerPoint</Application>
  <PresentationFormat>On-screen Show (4:3)</PresentationFormat>
  <Paragraphs>63</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186</cp:revision>
  <dcterms:created xsi:type="dcterms:W3CDTF">2016-10-05T20:41:03Z</dcterms:created>
  <dcterms:modified xsi:type="dcterms:W3CDTF">2016-11-19T21:51:32Z</dcterms:modified>
</cp:coreProperties>
</file>