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5"/>
  </p:notesMasterIdLst>
  <p:sldIdLst>
    <p:sldId id="256" r:id="rId2"/>
    <p:sldId id="257" r:id="rId3"/>
    <p:sldId id="283" r:id="rId4"/>
    <p:sldId id="271" r:id="rId5"/>
    <p:sldId id="286" r:id="rId6"/>
    <p:sldId id="272" r:id="rId7"/>
    <p:sldId id="274" r:id="rId8"/>
    <p:sldId id="277" r:id="rId9"/>
    <p:sldId id="278" r:id="rId10"/>
    <p:sldId id="281" r:id="rId11"/>
    <p:sldId id="290" r:id="rId12"/>
    <p:sldId id="296" r:id="rId13"/>
    <p:sldId id="297" r:id="rId14"/>
    <p:sldId id="321" r:id="rId15"/>
    <p:sldId id="312" r:id="rId16"/>
    <p:sldId id="330" r:id="rId17"/>
    <p:sldId id="331" r:id="rId18"/>
    <p:sldId id="339" r:id="rId19"/>
    <p:sldId id="340" r:id="rId20"/>
    <p:sldId id="342" r:id="rId21"/>
    <p:sldId id="303" r:id="rId22"/>
    <p:sldId id="345" r:id="rId23"/>
    <p:sldId id="344" r:id="rId24"/>
    <p:sldId id="347" r:id="rId25"/>
    <p:sldId id="348" r:id="rId26"/>
    <p:sldId id="352" r:id="rId27"/>
    <p:sldId id="353" r:id="rId28"/>
    <p:sldId id="360" r:id="rId29"/>
    <p:sldId id="364" r:id="rId30"/>
    <p:sldId id="365" r:id="rId31"/>
    <p:sldId id="369" r:id="rId32"/>
    <p:sldId id="372" r:id="rId33"/>
    <p:sldId id="376" r:id="rId34"/>
    <p:sldId id="371" r:id="rId35"/>
    <p:sldId id="383" r:id="rId36"/>
    <p:sldId id="387" r:id="rId37"/>
    <p:sldId id="381" r:id="rId38"/>
    <p:sldId id="392" r:id="rId39"/>
    <p:sldId id="399" r:id="rId40"/>
    <p:sldId id="396" r:id="rId41"/>
    <p:sldId id="402" r:id="rId42"/>
    <p:sldId id="406" r:id="rId43"/>
    <p:sldId id="409" r:id="rId44"/>
    <p:sldId id="411" r:id="rId45"/>
    <p:sldId id="412" r:id="rId46"/>
    <p:sldId id="413" r:id="rId47"/>
    <p:sldId id="415" r:id="rId48"/>
    <p:sldId id="421" r:id="rId49"/>
    <p:sldId id="422" r:id="rId50"/>
    <p:sldId id="424" r:id="rId51"/>
    <p:sldId id="426" r:id="rId52"/>
    <p:sldId id="427" r:id="rId53"/>
    <p:sldId id="429" r:id="rId54"/>
    <p:sldId id="423" r:id="rId55"/>
    <p:sldId id="431" r:id="rId56"/>
    <p:sldId id="432" r:id="rId57"/>
    <p:sldId id="433" r:id="rId58"/>
    <p:sldId id="434" r:id="rId59"/>
    <p:sldId id="439" r:id="rId60"/>
    <p:sldId id="441" r:id="rId61"/>
    <p:sldId id="437" r:id="rId62"/>
    <p:sldId id="444" r:id="rId63"/>
    <p:sldId id="449" r:id="rId64"/>
    <p:sldId id="452" r:id="rId65"/>
    <p:sldId id="454" r:id="rId66"/>
    <p:sldId id="456" r:id="rId67"/>
    <p:sldId id="455" r:id="rId68"/>
    <p:sldId id="460" r:id="rId69"/>
    <p:sldId id="463" r:id="rId70"/>
    <p:sldId id="407" r:id="rId71"/>
    <p:sldId id="443" r:id="rId72"/>
    <p:sldId id="464" r:id="rId73"/>
    <p:sldId id="466" r:id="rId74"/>
    <p:sldId id="468" r:id="rId75"/>
    <p:sldId id="469" r:id="rId76"/>
    <p:sldId id="473" r:id="rId77"/>
    <p:sldId id="477" r:id="rId78"/>
    <p:sldId id="476" r:id="rId79"/>
    <p:sldId id="479" r:id="rId80"/>
    <p:sldId id="480" r:id="rId81"/>
    <p:sldId id="483" r:id="rId82"/>
    <p:sldId id="484" r:id="rId83"/>
    <p:sldId id="486" r:id="rId84"/>
    <p:sldId id="487" r:id="rId85"/>
    <p:sldId id="488" r:id="rId86"/>
    <p:sldId id="490" r:id="rId87"/>
    <p:sldId id="478" r:id="rId88"/>
    <p:sldId id="492" r:id="rId89"/>
    <p:sldId id="493" r:id="rId90"/>
    <p:sldId id="494" r:id="rId91"/>
    <p:sldId id="495" r:id="rId92"/>
    <p:sldId id="496" r:id="rId93"/>
    <p:sldId id="498" r:id="rId94"/>
    <p:sldId id="499" r:id="rId95"/>
    <p:sldId id="500" r:id="rId96"/>
    <p:sldId id="259" r:id="rId97"/>
    <p:sldId id="261" r:id="rId98"/>
    <p:sldId id="263" r:id="rId99"/>
    <p:sldId id="264" r:id="rId100"/>
    <p:sldId id="467" r:id="rId101"/>
    <p:sldId id="384" r:id="rId102"/>
    <p:sldId id="358" r:id="rId103"/>
    <p:sldId id="501" r:id="rId104"/>
    <p:sldId id="502" r:id="rId105"/>
    <p:sldId id="503" r:id="rId106"/>
    <p:sldId id="504" r:id="rId107"/>
    <p:sldId id="505" r:id="rId108"/>
    <p:sldId id="506" r:id="rId109"/>
    <p:sldId id="507" r:id="rId110"/>
    <p:sldId id="508" r:id="rId111"/>
    <p:sldId id="509" r:id="rId112"/>
    <p:sldId id="510" r:id="rId113"/>
    <p:sldId id="511"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2" autoAdjust="0"/>
    <p:restoredTop sz="91783" autoAdjust="0"/>
  </p:normalViewPr>
  <p:slideViewPr>
    <p:cSldViewPr snapToGrid="0">
      <p:cViewPr varScale="1">
        <p:scale>
          <a:sx n="84" d="100"/>
          <a:sy n="84" d="100"/>
        </p:scale>
        <p:origin x="-1596" y="-90"/>
      </p:cViewPr>
      <p:guideLst>
        <p:guide orient="horz" pos="2160"/>
        <p:guide pos="2880"/>
      </p:guideLst>
    </p:cSldViewPr>
  </p:slideViewPr>
  <p:outlineViewPr>
    <p:cViewPr>
      <p:scale>
        <a:sx n="33" d="100"/>
        <a:sy n="33" d="100"/>
      </p:scale>
      <p:origin x="0" y="-42158"/>
    </p:cViewPr>
  </p:outlin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543B7-8E95-4CE4-86DA-D3D226C22C1E}" type="datetimeFigureOut">
              <a:rPr lang="en-US" smtClean="0"/>
              <a:t>5/26/2017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5A9BC-E571-4F6B-B05B-E7E05D5E10D6}" type="slidenum">
              <a:rPr lang="en-US" smtClean="0"/>
              <a:t>‹#›</a:t>
            </a:fld>
            <a:endParaRPr lang="en-US"/>
          </a:p>
        </p:txBody>
      </p:sp>
    </p:spTree>
    <p:extLst>
      <p:ext uri="{BB962C8B-B14F-4D97-AF65-F5344CB8AC3E}">
        <p14:creationId xmlns:p14="http://schemas.microsoft.com/office/powerpoint/2010/main" val="3000498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5A9BC-E571-4F6B-B05B-E7E05D5E10D6}" type="slidenum">
              <a:rPr lang="en-US" smtClean="0"/>
              <a:t>97</a:t>
            </a:fld>
            <a:endParaRPr lang="en-US"/>
          </a:p>
        </p:txBody>
      </p:sp>
    </p:spTree>
    <p:extLst>
      <p:ext uri="{BB962C8B-B14F-4D97-AF65-F5344CB8AC3E}">
        <p14:creationId xmlns:p14="http://schemas.microsoft.com/office/powerpoint/2010/main" val="131829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57389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7435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1900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98260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5D338D-ECAF-4086-AC9D-7AE9EBC294CC}"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06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5D338D-ECAF-4086-AC9D-7AE9EBC294CC}" type="datetimeFigureOut">
              <a:rPr lang="en-US" smtClean="0"/>
              <a:t>5/26/2017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1982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5D338D-ECAF-4086-AC9D-7AE9EBC294CC}" type="datetimeFigureOut">
              <a:rPr lang="en-US" smtClean="0"/>
              <a:t>5/26/2017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411550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5D338D-ECAF-4086-AC9D-7AE9EBC294CC}" type="datetimeFigureOut">
              <a:rPr lang="en-US" smtClean="0"/>
              <a:t>5/26/2017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36798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D338D-ECAF-4086-AC9D-7AE9EBC294CC}" type="datetimeFigureOut">
              <a:rPr lang="en-US" smtClean="0"/>
              <a:t>5/26/2017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48771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5/26/2017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77342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5/26/2017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33419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D338D-ECAF-4086-AC9D-7AE9EBC294CC}" type="datetimeFigureOut">
              <a:rPr lang="en-US" smtClean="0"/>
              <a:t>5/26/2017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99C1A-FCCB-4455-8549-536A06209451}" type="slidenum">
              <a:rPr lang="en-US" smtClean="0"/>
              <a:t>‹#›</a:t>
            </a:fld>
            <a:endParaRPr lang="en-US"/>
          </a:p>
        </p:txBody>
      </p:sp>
    </p:spTree>
    <p:extLst>
      <p:ext uri="{BB962C8B-B14F-4D97-AF65-F5344CB8AC3E}">
        <p14:creationId xmlns:p14="http://schemas.microsoft.com/office/powerpoint/2010/main" val="2668328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lcms.org/lutheran-center-for-religious-liberty"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lcms.org/social-issues/free-to-be-faithful"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399"/>
            <a:ext cx="8968153" cy="6516625"/>
          </a:xfrm>
        </p:spPr>
        <p:txBody>
          <a:bodyPr>
            <a:normAutofit lnSpcReduction="10000"/>
          </a:bodyPr>
          <a:lstStyle/>
          <a:p>
            <a:endParaRPr lang="en-US" dirty="0" smtClean="0"/>
          </a:p>
          <a:p>
            <a:r>
              <a:rPr lang="en-US" sz="3600" b="1" dirty="0" smtClean="0"/>
              <a:t>“</a:t>
            </a:r>
            <a:r>
              <a:rPr lang="en-US" sz="3600" b="1" dirty="0"/>
              <a:t>God’s Treasured Possession!”   </a:t>
            </a:r>
          </a:p>
          <a:p>
            <a:r>
              <a:rPr lang="en-US" sz="3600" b="1" dirty="0" smtClean="0"/>
              <a:t>-The </a:t>
            </a:r>
            <a:r>
              <a:rPr lang="en-US" sz="3600" b="1" dirty="0"/>
              <a:t>Book of </a:t>
            </a:r>
            <a:r>
              <a:rPr lang="en-US" sz="3600" b="1" dirty="0" smtClean="0"/>
              <a:t>Deuteronomy-</a:t>
            </a:r>
          </a:p>
          <a:p>
            <a:r>
              <a:rPr lang="en-US" sz="3600" b="1" dirty="0" smtClean="0"/>
              <a:t>Old </a:t>
            </a:r>
            <a:r>
              <a:rPr lang="en-US" sz="3600" b="1" dirty="0"/>
              <a:t>Israel and New Israel </a:t>
            </a:r>
            <a:r>
              <a:rPr lang="en-US" sz="3600" b="1" dirty="0" smtClean="0"/>
              <a:t>=</a:t>
            </a:r>
          </a:p>
          <a:p>
            <a:r>
              <a:rPr lang="en-US" sz="3600" b="1" dirty="0" smtClean="0"/>
              <a:t> </a:t>
            </a:r>
            <a:r>
              <a:rPr lang="en-US" sz="3600" b="1" dirty="0"/>
              <a:t>The Church</a:t>
            </a:r>
          </a:p>
          <a:p>
            <a:pPr>
              <a:lnSpc>
                <a:spcPct val="107000"/>
              </a:lnSpc>
              <a:spcBef>
                <a:spcPts val="0"/>
              </a:spcBef>
            </a:pPr>
            <a:r>
              <a:rPr lang="en-US" sz="4000" b="1" u="sng" dirty="0">
                <a:latin typeface="Calibri" panose="020F0502020204030204" pitchFamily="34" charset="0"/>
                <a:ea typeface="Calibri" panose="020F0502020204030204" pitchFamily="34" charset="0"/>
                <a:cs typeface="Times New Roman" panose="02020603050405020304" pitchFamily="18" charset="0"/>
              </a:rPr>
              <a:t>Lesson </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29 </a:t>
            </a:r>
            <a:r>
              <a:rPr lang="en-US" sz="4000" b="1" u="sng" dirty="0">
                <a:latin typeface="Calibri" panose="020F0502020204030204" pitchFamily="34" charset="0"/>
                <a:ea typeface="Calibri" panose="020F0502020204030204" pitchFamily="34" charset="0"/>
                <a:cs typeface="Times New Roman" panose="02020603050405020304" pitchFamily="18" charset="0"/>
              </a:rPr>
              <a:t>for us:</a:t>
            </a:r>
            <a:r>
              <a:rPr lang="en-US" sz="4000" b="1" dirty="0">
                <a:latin typeface="Calibri" panose="020F0502020204030204" pitchFamily="34" charset="0"/>
                <a:ea typeface="Calibri" panose="020F0502020204030204" pitchFamily="34" charset="0"/>
                <a:cs typeface="Times New Roman" panose="02020603050405020304" pitchFamily="18" charset="0"/>
              </a:rPr>
              <a:t>  </a:t>
            </a:r>
            <a:endParaRPr lang="en-US" sz="40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t>Date</a:t>
            </a:r>
            <a:r>
              <a:rPr lang="en-US" sz="3600" b="1" dirty="0"/>
              <a:t>: </a:t>
            </a:r>
            <a:r>
              <a:rPr lang="en-US" sz="3600" b="1" dirty="0" smtClean="0"/>
              <a:t>5-28-17</a:t>
            </a:r>
            <a:endParaRPr lang="en-US" sz="3600" b="1" dirty="0" smtClean="0"/>
          </a:p>
          <a:p>
            <a:pPr>
              <a:lnSpc>
                <a:spcPct val="107000"/>
              </a:lnSpc>
              <a:spcBef>
                <a:spcPts val="0"/>
              </a:spcBef>
            </a:pPr>
            <a:r>
              <a:rPr lang="en-US" sz="4000" b="1" u="sng" dirty="0">
                <a:latin typeface="Calibri" panose="020F0502020204030204" pitchFamily="34" charset="0"/>
                <a:ea typeface="Calibri" panose="020F0502020204030204" pitchFamily="34" charset="0"/>
                <a:cs typeface="Times New Roman" panose="02020603050405020304" pitchFamily="18" charset="0"/>
              </a:rPr>
              <a:t> </a:t>
            </a:r>
            <a:r>
              <a:rPr lang="en-US" sz="4000" b="1" u="sng" dirty="0">
                <a:latin typeface="Times New Roman"/>
                <a:ea typeface="Calibri"/>
                <a:cs typeface="Times New Roman"/>
              </a:rPr>
              <a:t> “Be strong and courageous. Do not fear or be in dread of them, for it is the Lord your God who goes with you”</a:t>
            </a:r>
            <a:endParaRPr lang="en-US" sz="4000" dirty="0">
              <a:ea typeface="Calibri"/>
              <a:cs typeface="Times New Roman"/>
            </a:endParaRPr>
          </a:p>
          <a:p>
            <a:pPr>
              <a:lnSpc>
                <a:spcPct val="107000"/>
              </a:lnSpc>
              <a:spcBef>
                <a:spcPts val="0"/>
              </a:spcBef>
            </a:pPr>
            <a:r>
              <a:rPr lang="en-US" sz="3600" b="1" dirty="0" smtClean="0"/>
              <a:t>Text</a:t>
            </a:r>
            <a:r>
              <a:rPr lang="en-US" sz="3600" b="1" dirty="0"/>
              <a:t>: </a:t>
            </a:r>
            <a:r>
              <a:rPr lang="en-US" sz="3600" b="1" dirty="0" smtClean="0"/>
              <a:t>Chapter </a:t>
            </a:r>
            <a:r>
              <a:rPr lang="en-US" sz="3600" b="1" dirty="0" smtClean="0"/>
              <a:t>31</a:t>
            </a:r>
            <a:endParaRPr lang="en-US" sz="3600" b="1" dirty="0"/>
          </a:p>
          <a:p>
            <a:endParaRPr lang="en-US" dirty="0"/>
          </a:p>
        </p:txBody>
      </p:sp>
    </p:spTree>
    <p:extLst>
      <p:ext uri="{BB962C8B-B14F-4D97-AF65-F5344CB8AC3E}">
        <p14:creationId xmlns:p14="http://schemas.microsoft.com/office/powerpoint/2010/main" val="1606775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350" y="188118"/>
            <a:ext cx="8560402" cy="6403181"/>
          </a:xfrm>
          <a:prstGeom prst="rect">
            <a:avLst/>
          </a:prstGeom>
        </p:spPr>
      </p:pic>
    </p:spTree>
    <p:extLst>
      <p:ext uri="{BB962C8B-B14F-4D97-AF65-F5344CB8AC3E}">
        <p14:creationId xmlns:p14="http://schemas.microsoft.com/office/powerpoint/2010/main" val="27827226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80" y="228600"/>
            <a:ext cx="8771021" cy="6629400"/>
          </a:xfrm>
        </p:spPr>
        <p:txBody>
          <a:bodyPr>
            <a:normAutofit fontScale="92500" lnSpcReduction="10000"/>
          </a:bodyPr>
          <a:lstStyle/>
          <a:p>
            <a:pPr marL="0" marR="0" indent="0" algn="just">
              <a:lnSpc>
                <a:spcPct val="107000"/>
              </a:lnSpc>
              <a:spcBef>
                <a:spcPts val="0"/>
              </a:spcBef>
              <a:spcAft>
                <a:spcPts val="0"/>
              </a:spcAft>
              <a:buNone/>
            </a:pPr>
            <a:r>
              <a:rPr lang="en-US" sz="2400" dirty="0" smtClean="0">
                <a:latin typeface="Times New Roman"/>
                <a:ea typeface="Calibri"/>
                <a:cs typeface="Times New Roman"/>
              </a:rPr>
              <a:t>            </a:t>
            </a:r>
            <a:r>
              <a:rPr lang="en-US" sz="2400" dirty="0">
                <a:latin typeface="Times New Roman"/>
                <a:ea typeface="Calibri"/>
                <a:cs typeface="Times New Roman"/>
              </a:rPr>
              <a:t>(22) So Moses wrote </a:t>
            </a:r>
            <a:r>
              <a:rPr lang="en-US" sz="2400" b="1" dirty="0">
                <a:latin typeface="Times New Roman"/>
                <a:ea typeface="Calibri"/>
                <a:cs typeface="Times New Roman"/>
              </a:rPr>
              <a:t>this song</a:t>
            </a:r>
            <a:r>
              <a:rPr lang="en-US" sz="2400" dirty="0">
                <a:latin typeface="Times New Roman"/>
                <a:ea typeface="Calibri"/>
                <a:cs typeface="Times New Roman"/>
              </a:rPr>
              <a:t> the same day and taught it to the people of Israel. (23) And </a:t>
            </a:r>
            <a:r>
              <a:rPr lang="en-US" sz="2400" b="1" dirty="0">
                <a:latin typeface="Times New Roman"/>
                <a:ea typeface="Calibri"/>
                <a:cs typeface="Times New Roman"/>
              </a:rPr>
              <a:t>the Lord</a:t>
            </a:r>
            <a:r>
              <a:rPr lang="en-US" sz="2400" dirty="0">
                <a:latin typeface="Times New Roman"/>
                <a:ea typeface="Calibri"/>
                <a:cs typeface="Times New Roman"/>
              </a:rPr>
              <a:t> commissioned Joshua the son of Nun and said, "Be strong and courageous, for you shall bring the people of Israel into the land that I swore to give them. I will be with you." (24) When Moses had finished </a:t>
            </a:r>
            <a:r>
              <a:rPr lang="en-US" sz="2400" b="1" dirty="0">
                <a:latin typeface="Times New Roman"/>
                <a:ea typeface="Calibri"/>
                <a:cs typeface="Times New Roman"/>
              </a:rPr>
              <a:t>writing the words of this law in a book</a:t>
            </a:r>
            <a:r>
              <a:rPr lang="en-US" sz="2400" dirty="0">
                <a:latin typeface="Times New Roman"/>
                <a:ea typeface="Calibri"/>
                <a:cs typeface="Times New Roman"/>
              </a:rPr>
              <a:t> to the very end, (25) Moses commanded the Levites who carried </a:t>
            </a:r>
            <a:r>
              <a:rPr lang="en-US" sz="2400" b="1" dirty="0">
                <a:latin typeface="Times New Roman"/>
                <a:ea typeface="Calibri"/>
                <a:cs typeface="Times New Roman"/>
              </a:rPr>
              <a:t>the ark of the covenant of the Lord, </a:t>
            </a:r>
            <a:r>
              <a:rPr lang="en-US" sz="2400" dirty="0">
                <a:latin typeface="Times New Roman"/>
                <a:ea typeface="Calibri"/>
                <a:cs typeface="Times New Roman"/>
              </a:rPr>
              <a:t>(26) "Take </a:t>
            </a:r>
            <a:r>
              <a:rPr lang="en-US" sz="2400" b="1" dirty="0">
                <a:latin typeface="Times New Roman"/>
                <a:ea typeface="Calibri"/>
                <a:cs typeface="Times New Roman"/>
              </a:rPr>
              <a:t>this Book of the Law</a:t>
            </a:r>
            <a:r>
              <a:rPr lang="en-US" sz="2400" dirty="0">
                <a:latin typeface="Times New Roman"/>
                <a:ea typeface="Calibri"/>
                <a:cs typeface="Times New Roman"/>
              </a:rPr>
              <a:t> and put it by the side of </a:t>
            </a:r>
            <a:r>
              <a:rPr lang="en-US" sz="2400" b="1" dirty="0">
                <a:latin typeface="Times New Roman"/>
                <a:ea typeface="Calibri"/>
                <a:cs typeface="Times New Roman"/>
              </a:rPr>
              <a:t>the ark of the covenant of the Lord your God,</a:t>
            </a:r>
            <a:r>
              <a:rPr lang="en-US" sz="2400" dirty="0">
                <a:latin typeface="Times New Roman"/>
                <a:ea typeface="Calibri"/>
                <a:cs typeface="Times New Roman"/>
              </a:rPr>
              <a:t> that it may be there for a witness against you. (27) For I know how rebellious and stubborn you are. Behold, even today while I am yet alive with you, you have been rebellious against </a:t>
            </a:r>
            <a:r>
              <a:rPr lang="en-US" sz="2400" b="1" dirty="0">
                <a:latin typeface="Times New Roman"/>
                <a:ea typeface="Calibri"/>
                <a:cs typeface="Times New Roman"/>
              </a:rPr>
              <a:t>the Lord</a:t>
            </a:r>
            <a:r>
              <a:rPr lang="en-US" sz="2400" dirty="0">
                <a:latin typeface="Times New Roman"/>
                <a:ea typeface="Calibri"/>
                <a:cs typeface="Times New Roman"/>
              </a:rPr>
              <a:t>. How much more after my death! (28) Assemble to me all the elders of your tribes and your officers, that I may speak these words in their ears and call</a:t>
            </a:r>
            <a:r>
              <a:rPr lang="en-US" sz="2400" b="1" dirty="0">
                <a:latin typeface="Times New Roman"/>
                <a:ea typeface="Calibri"/>
                <a:cs typeface="Times New Roman"/>
              </a:rPr>
              <a:t> heaven </a:t>
            </a:r>
            <a:r>
              <a:rPr lang="en-US" sz="2400" dirty="0">
                <a:latin typeface="Times New Roman"/>
                <a:ea typeface="Calibri"/>
                <a:cs typeface="Times New Roman"/>
              </a:rPr>
              <a:t>and earth to witness against them. (29) For I know that after my death you will surely act corruptly and turn aside from the way that I have commanded you. And in the days to come evil will befall you, because you will do what is evil in </a:t>
            </a:r>
            <a:r>
              <a:rPr lang="en-US" sz="2400" b="1" dirty="0">
                <a:latin typeface="Times New Roman"/>
                <a:ea typeface="Calibri"/>
                <a:cs typeface="Times New Roman"/>
              </a:rPr>
              <a:t>the sight of the Lord</a:t>
            </a:r>
            <a:r>
              <a:rPr lang="en-US" sz="2400" dirty="0">
                <a:latin typeface="Times New Roman"/>
                <a:ea typeface="Calibri"/>
                <a:cs typeface="Times New Roman"/>
              </a:rPr>
              <a:t>, provoking him to anger through the work of your hands</a:t>
            </a:r>
            <a:r>
              <a:rPr lang="en-US" sz="2400" dirty="0" smtClean="0">
                <a:latin typeface="Times New Roman"/>
                <a:ea typeface="Calibri"/>
                <a:cs typeface="Times New Roman"/>
              </a:rPr>
              <a:t>.“</a:t>
            </a:r>
            <a:endParaRPr lang="en-US" sz="2400" dirty="0" smtClean="0">
              <a:ea typeface="Calibri"/>
              <a:cs typeface="Times New Roman"/>
            </a:endParaRPr>
          </a:p>
          <a:p>
            <a:pPr marL="0" marR="0" indent="0" algn="just">
              <a:lnSpc>
                <a:spcPct val="107000"/>
              </a:lnSpc>
              <a:spcBef>
                <a:spcPts val="0"/>
              </a:spcBef>
              <a:spcAft>
                <a:spcPts val="0"/>
              </a:spcAft>
              <a:buNone/>
            </a:pPr>
            <a:r>
              <a:rPr lang="en-US" sz="2400" dirty="0" smtClean="0">
                <a:latin typeface="Times New Roman"/>
                <a:ea typeface="Calibri"/>
                <a:cs typeface="Times New Roman"/>
              </a:rPr>
              <a:t>      </a:t>
            </a:r>
            <a:r>
              <a:rPr lang="en-US" sz="2400" dirty="0">
                <a:latin typeface="Times New Roman"/>
                <a:ea typeface="Calibri"/>
                <a:cs typeface="Times New Roman"/>
              </a:rPr>
              <a:t>(30)Then Moses spoke the words of this song until they were finished, in the ears of all the assembly of Israel:</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41478428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156411"/>
            <a:ext cx="8566484" cy="6497052"/>
          </a:xfrm>
        </p:spPr>
        <p:txBody>
          <a:bodyPr>
            <a:normAutofit fontScale="90000"/>
          </a:bodyPr>
          <a:lstStyle/>
          <a:p>
            <a:pPr marL="0" marR="0" algn="ctr">
              <a:lnSpc>
                <a:spcPct val="107000"/>
              </a:lnSpc>
              <a:spcBef>
                <a:spcPts val="0"/>
              </a:spcBef>
              <a:spcAft>
                <a:spcPts val="0"/>
              </a:spcAft>
            </a:pP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b="1" u="sng" dirty="0">
                <a:latin typeface="Calibri"/>
                <a:ea typeface="Calibri"/>
                <a:cs typeface="Times New Roman"/>
              </a:rPr>
              <a:t>B. Study Notes:</a:t>
            </a:r>
            <a:r>
              <a:rPr lang="en-US" sz="2700" dirty="0">
                <a:latin typeface="Calibri"/>
                <a:ea typeface="Calibri"/>
                <a:cs typeface="Times New Roman"/>
              </a:rPr>
              <a:t/>
            </a:r>
            <a:br>
              <a:rPr lang="en-US" sz="2700" dirty="0">
                <a:latin typeface="Calibri"/>
                <a:ea typeface="Calibri"/>
                <a:cs typeface="Times New Roman"/>
              </a:rPr>
            </a:br>
            <a:r>
              <a:rPr lang="en-US" sz="2700" dirty="0">
                <a:latin typeface="Calibri"/>
                <a:ea typeface="Calibri"/>
                <a:cs typeface="Times New Roman"/>
              </a:rPr>
              <a:t> </a:t>
            </a:r>
            <a:br>
              <a:rPr lang="en-US" sz="2700" dirty="0">
                <a:latin typeface="Calibri"/>
                <a:ea typeface="Calibri"/>
                <a:cs typeface="Times New Roman"/>
              </a:rPr>
            </a:br>
            <a:r>
              <a:rPr lang="en-US" sz="2700" dirty="0">
                <a:latin typeface="Calibri"/>
                <a:ea typeface="Calibri"/>
                <a:cs typeface="Times New Roman"/>
              </a:rPr>
              <a:t>1. Moses would not be allowed to enter the Promised Land </a:t>
            </a:r>
            <a:r>
              <a:rPr lang="en-US" sz="2700" dirty="0" smtClean="0">
                <a:latin typeface="Calibri"/>
                <a:ea typeface="Calibri"/>
                <a:cs typeface="Times New Roman"/>
              </a:rPr>
              <a:t/>
            </a:r>
            <a:br>
              <a:rPr lang="en-US" sz="2700" dirty="0" smtClean="0">
                <a:latin typeface="Calibri"/>
                <a:ea typeface="Calibri"/>
                <a:cs typeface="Times New Roman"/>
              </a:rPr>
            </a:br>
            <a:r>
              <a:rPr lang="en-US" sz="2700" dirty="0" smtClean="0">
                <a:latin typeface="Calibri"/>
                <a:ea typeface="Calibri"/>
                <a:cs typeface="Times New Roman"/>
              </a:rPr>
              <a:t>because </a:t>
            </a:r>
            <a:r>
              <a:rPr lang="en-US" sz="2700" dirty="0">
                <a:latin typeface="Calibri"/>
                <a:ea typeface="Calibri"/>
                <a:cs typeface="Times New Roman"/>
              </a:rPr>
              <a:t>of his sin</a:t>
            </a:r>
            <a:r>
              <a:rPr lang="en-US" sz="2700" dirty="0" smtClean="0">
                <a:latin typeface="Calibri"/>
                <a:ea typeface="Calibri"/>
                <a:cs typeface="Times New Roman"/>
              </a:rPr>
              <a:t>.</a:t>
            </a:r>
            <a:br>
              <a:rPr lang="en-US" sz="2700" dirty="0" smtClean="0">
                <a:latin typeface="Calibri"/>
                <a:ea typeface="Calibri"/>
                <a:cs typeface="Times New Roman"/>
              </a:rPr>
            </a:br>
            <a:r>
              <a:rPr lang="en-US" sz="2700" dirty="0" smtClean="0">
                <a:latin typeface="Calibri"/>
                <a:ea typeface="Calibri"/>
                <a:cs typeface="Times New Roman"/>
              </a:rPr>
              <a:t> </a:t>
            </a:r>
            <a:r>
              <a:rPr lang="en-US" sz="2700" b="1" dirty="0">
                <a:latin typeface="Calibri"/>
                <a:ea typeface="Calibri"/>
                <a:cs typeface="Times New Roman"/>
              </a:rPr>
              <a:t>(</a:t>
            </a:r>
            <a:r>
              <a:rPr lang="en-US" sz="2700" b="1" dirty="0" err="1">
                <a:latin typeface="Calibri"/>
                <a:ea typeface="Calibri"/>
                <a:cs typeface="Times New Roman"/>
              </a:rPr>
              <a:t>Num</a:t>
            </a:r>
            <a:r>
              <a:rPr lang="en-US" sz="2700" b="1" dirty="0">
                <a:latin typeface="Calibri"/>
                <a:ea typeface="Calibri"/>
                <a:cs typeface="Times New Roman"/>
              </a:rPr>
              <a:t> 20:2-13)</a:t>
            </a:r>
            <a:r>
              <a:rPr lang="en-US" sz="2700" dirty="0">
                <a:latin typeface="Calibri"/>
                <a:ea typeface="Calibri"/>
                <a:cs typeface="Times New Roman"/>
              </a:rPr>
              <a:t> </a:t>
            </a:r>
            <a:br>
              <a:rPr lang="en-US" sz="2700" dirty="0">
                <a:latin typeface="Calibri"/>
                <a:ea typeface="Calibri"/>
                <a:cs typeface="Times New Roman"/>
              </a:rPr>
            </a:br>
            <a:r>
              <a:rPr lang="en-US" sz="2700" dirty="0">
                <a:latin typeface="Calibri"/>
                <a:ea typeface="Calibri"/>
                <a:cs typeface="Times New Roman"/>
              </a:rPr>
              <a:t> </a:t>
            </a:r>
            <a:br>
              <a:rPr lang="en-US" sz="2700" dirty="0">
                <a:latin typeface="Calibri"/>
                <a:ea typeface="Calibri"/>
                <a:cs typeface="Times New Roman"/>
              </a:rPr>
            </a:br>
            <a:r>
              <a:rPr lang="en-US" sz="2700" dirty="0">
                <a:latin typeface="Calibri"/>
                <a:ea typeface="Calibri"/>
                <a:cs typeface="Times New Roman"/>
              </a:rPr>
              <a:t>2. Be strong and courageous – </a:t>
            </a:r>
            <a:br>
              <a:rPr lang="en-US" sz="2700" dirty="0">
                <a:latin typeface="Calibri"/>
                <a:ea typeface="Calibri"/>
                <a:cs typeface="Times New Roman"/>
              </a:rPr>
            </a:br>
            <a:r>
              <a:rPr lang="en-US" sz="2700" dirty="0">
                <a:latin typeface="Calibri"/>
                <a:ea typeface="Calibri"/>
                <a:cs typeface="Times New Roman"/>
              </a:rPr>
              <a:t>              </a:t>
            </a:r>
            <a:r>
              <a:rPr lang="en-US" sz="2700" b="1" dirty="0">
                <a:latin typeface="Calibri"/>
                <a:ea typeface="Calibri"/>
                <a:cs typeface="Times New Roman"/>
              </a:rPr>
              <a:t>(Gen 28:15;  Josh 1:5-18;  10:25;  1 Ki 8:57; </a:t>
            </a:r>
            <a:r>
              <a:rPr lang="en-US" sz="2700" b="1" dirty="0" smtClean="0">
                <a:latin typeface="Calibri"/>
                <a:ea typeface="Calibri"/>
                <a:cs typeface="Times New Roman"/>
              </a:rPr>
              <a:t/>
            </a:r>
            <a:br>
              <a:rPr lang="en-US" sz="2700" b="1" dirty="0" smtClean="0">
                <a:latin typeface="Calibri"/>
                <a:ea typeface="Calibri"/>
                <a:cs typeface="Times New Roman"/>
              </a:rPr>
            </a:br>
            <a:r>
              <a:rPr lang="en-US" sz="2700" b="1" dirty="0" smtClean="0">
                <a:latin typeface="Calibri"/>
                <a:ea typeface="Calibri"/>
                <a:cs typeface="Times New Roman"/>
              </a:rPr>
              <a:t> </a:t>
            </a:r>
            <a:r>
              <a:rPr lang="en-US" sz="2700" b="1" dirty="0">
                <a:latin typeface="Calibri"/>
                <a:ea typeface="Calibri"/>
                <a:cs typeface="Times New Roman"/>
              </a:rPr>
              <a:t>1 </a:t>
            </a:r>
            <a:r>
              <a:rPr lang="en-US" sz="2700" b="1" dirty="0" err="1">
                <a:latin typeface="Calibri"/>
                <a:ea typeface="Calibri"/>
                <a:cs typeface="Times New Roman"/>
              </a:rPr>
              <a:t>Chr</a:t>
            </a:r>
            <a:r>
              <a:rPr lang="en-US" sz="2700" b="1" dirty="0">
                <a:latin typeface="Calibri"/>
                <a:ea typeface="Calibri"/>
                <a:cs typeface="Times New Roman"/>
              </a:rPr>
              <a:t> 22:13;  28:20;  2 </a:t>
            </a:r>
            <a:r>
              <a:rPr lang="en-US" sz="2700" b="1" dirty="0" err="1">
                <a:latin typeface="Calibri"/>
                <a:ea typeface="Calibri"/>
                <a:cs typeface="Times New Roman"/>
              </a:rPr>
              <a:t>Chr</a:t>
            </a:r>
            <a:r>
              <a:rPr lang="en-US" sz="2700" b="1" dirty="0">
                <a:latin typeface="Calibri"/>
                <a:ea typeface="Calibri"/>
                <a:cs typeface="Times New Roman"/>
              </a:rPr>
              <a:t> 32:7</a:t>
            </a:r>
            <a:r>
              <a:rPr lang="en-US" sz="2700" dirty="0">
                <a:latin typeface="Calibri"/>
                <a:ea typeface="Calibri"/>
                <a:cs typeface="Times New Roman"/>
              </a:rPr>
              <a:t>;</a:t>
            </a:r>
            <a:br>
              <a:rPr lang="en-US" sz="2700" dirty="0">
                <a:latin typeface="Calibri"/>
                <a:ea typeface="Calibri"/>
                <a:cs typeface="Times New Roman"/>
              </a:rPr>
            </a:br>
            <a:r>
              <a:rPr lang="en-US" sz="2700" dirty="0">
                <a:latin typeface="Calibri"/>
                <a:ea typeface="Calibri"/>
                <a:cs typeface="Times New Roman"/>
              </a:rPr>
              <a:t> </a:t>
            </a:r>
            <a:r>
              <a:rPr lang="en-US" sz="2700" dirty="0" smtClean="0">
                <a:latin typeface="Calibri"/>
                <a:ea typeface="Calibri"/>
                <a:cs typeface="Times New Roman"/>
              </a:rPr>
              <a:t>  </a:t>
            </a:r>
            <a:r>
              <a:rPr lang="en-US" sz="2700" b="1" dirty="0">
                <a:latin typeface="Calibri"/>
                <a:ea typeface="Calibri"/>
                <a:cs typeface="Times New Roman"/>
              </a:rPr>
              <a:t>Mt 28:19,20;   John 14:18;  1 </a:t>
            </a:r>
            <a:r>
              <a:rPr lang="en-US" sz="2700" b="1" dirty="0" err="1">
                <a:latin typeface="Calibri"/>
                <a:ea typeface="Calibri"/>
                <a:cs typeface="Times New Roman"/>
              </a:rPr>
              <a:t>Cor</a:t>
            </a:r>
            <a:r>
              <a:rPr lang="en-US" sz="2700" b="1" dirty="0">
                <a:latin typeface="Calibri"/>
                <a:ea typeface="Calibri"/>
                <a:cs typeface="Times New Roman"/>
              </a:rPr>
              <a:t> 16:13;  </a:t>
            </a:r>
            <a:r>
              <a:rPr lang="en-US" sz="2700" b="1" dirty="0" smtClean="0">
                <a:latin typeface="Calibri"/>
                <a:ea typeface="Calibri"/>
                <a:cs typeface="Times New Roman"/>
              </a:rPr>
              <a:t/>
            </a:r>
            <a:br>
              <a:rPr lang="en-US" sz="2700" b="1" dirty="0" smtClean="0">
                <a:latin typeface="Calibri"/>
                <a:ea typeface="Calibri"/>
                <a:cs typeface="Times New Roman"/>
              </a:rPr>
            </a:br>
            <a:r>
              <a:rPr lang="en-US" sz="2700" b="1" dirty="0" smtClean="0">
                <a:latin typeface="Calibri"/>
                <a:ea typeface="Calibri"/>
                <a:cs typeface="Times New Roman"/>
              </a:rPr>
              <a:t> </a:t>
            </a:r>
            <a:r>
              <a:rPr lang="en-US" sz="2700" b="1" dirty="0">
                <a:latin typeface="Calibri"/>
                <a:ea typeface="Calibri"/>
                <a:cs typeface="Times New Roman"/>
              </a:rPr>
              <a:t>2 </a:t>
            </a:r>
            <a:r>
              <a:rPr lang="en-US" sz="2700" b="1" dirty="0" err="1">
                <a:latin typeface="Calibri"/>
                <a:ea typeface="Calibri"/>
                <a:cs typeface="Times New Roman"/>
              </a:rPr>
              <a:t>Cor</a:t>
            </a:r>
            <a:r>
              <a:rPr lang="en-US" sz="2700" b="1" dirty="0">
                <a:latin typeface="Calibri"/>
                <a:ea typeface="Calibri"/>
                <a:cs typeface="Times New Roman"/>
              </a:rPr>
              <a:t> 12:10;  </a:t>
            </a:r>
            <a:r>
              <a:rPr lang="en-US" sz="2700" b="1" dirty="0" err="1">
                <a:latin typeface="Calibri"/>
                <a:ea typeface="Calibri"/>
                <a:cs typeface="Times New Roman"/>
              </a:rPr>
              <a:t>Eph</a:t>
            </a:r>
            <a:r>
              <a:rPr lang="en-US" sz="2700" b="1" dirty="0">
                <a:latin typeface="Calibri"/>
                <a:ea typeface="Calibri"/>
                <a:cs typeface="Times New Roman"/>
              </a:rPr>
              <a:t> 6:10;  </a:t>
            </a:r>
            <a:r>
              <a:rPr lang="en-US" sz="2700" b="1" dirty="0" err="1">
                <a:latin typeface="Calibri"/>
                <a:ea typeface="Calibri"/>
                <a:cs typeface="Times New Roman"/>
              </a:rPr>
              <a:t>Heb</a:t>
            </a:r>
            <a:r>
              <a:rPr lang="en-US" sz="2700" b="1" dirty="0">
                <a:latin typeface="Calibri"/>
                <a:ea typeface="Calibri"/>
                <a:cs typeface="Times New Roman"/>
              </a:rPr>
              <a:t> 6:18; 13:5;</a:t>
            </a:r>
            <a:r>
              <a:rPr lang="en-US" sz="2700" dirty="0">
                <a:latin typeface="Calibri"/>
                <a:ea typeface="Calibri"/>
                <a:cs typeface="Times New Roman"/>
              </a:rPr>
              <a:t>  </a:t>
            </a:r>
            <a:r>
              <a:rPr lang="en-US" sz="2700" b="1" dirty="0">
                <a:latin typeface="Calibri"/>
                <a:ea typeface="Calibri"/>
                <a:cs typeface="Times New Roman"/>
              </a:rPr>
              <a:t>1 John 2:14)</a:t>
            </a:r>
            <a:r>
              <a:rPr lang="en-US" sz="2700" dirty="0">
                <a:latin typeface="Calibri"/>
                <a:ea typeface="Calibri"/>
                <a:cs typeface="Times New Roman"/>
              </a:rPr>
              <a:t> </a:t>
            </a:r>
            <a:br>
              <a:rPr lang="en-US" sz="2700" dirty="0">
                <a:latin typeface="Calibri"/>
                <a:ea typeface="Calibri"/>
                <a:cs typeface="Times New Roman"/>
              </a:rPr>
            </a:br>
            <a:r>
              <a:rPr lang="en-US" sz="2700" dirty="0">
                <a:latin typeface="Calibri"/>
                <a:ea typeface="Calibri"/>
                <a:cs typeface="Times New Roman"/>
              </a:rPr>
              <a:t> </a:t>
            </a:r>
            <a:br>
              <a:rPr lang="en-US" sz="2700" dirty="0">
                <a:latin typeface="Calibri"/>
                <a:ea typeface="Calibri"/>
                <a:cs typeface="Times New Roman"/>
              </a:rPr>
            </a:br>
            <a:r>
              <a:rPr lang="en-US" sz="2700" dirty="0">
                <a:latin typeface="Calibri"/>
                <a:ea typeface="Calibri"/>
                <a:cs typeface="Times New Roman"/>
              </a:rPr>
              <a:t>3. The Book of the Law was written down for future generations </a:t>
            </a:r>
            <a:r>
              <a:rPr lang="en-US" sz="2700" dirty="0" smtClean="0">
                <a:latin typeface="Calibri"/>
                <a:ea typeface="Calibri"/>
                <a:cs typeface="Times New Roman"/>
              </a:rPr>
              <a:t/>
            </a:r>
            <a:br>
              <a:rPr lang="en-US" sz="2700" dirty="0" smtClean="0">
                <a:latin typeface="Calibri"/>
                <a:ea typeface="Calibri"/>
                <a:cs typeface="Times New Roman"/>
              </a:rPr>
            </a:br>
            <a:r>
              <a:rPr lang="en-US" sz="2700" b="1" dirty="0" smtClean="0">
                <a:latin typeface="Calibri"/>
                <a:ea typeface="Calibri"/>
                <a:cs typeface="Times New Roman"/>
              </a:rPr>
              <a:t>(</a:t>
            </a:r>
            <a:r>
              <a:rPr lang="en-US" sz="2700" b="1" dirty="0">
                <a:latin typeface="Calibri"/>
                <a:ea typeface="Calibri"/>
                <a:cs typeface="Times New Roman"/>
              </a:rPr>
              <a:t>Ex 16:34;  25:22;  31:18; </a:t>
            </a:r>
            <a:r>
              <a:rPr lang="en-US" sz="2700" b="1" dirty="0" err="1">
                <a:latin typeface="Calibri"/>
                <a:ea typeface="Calibri"/>
                <a:cs typeface="Times New Roman"/>
              </a:rPr>
              <a:t>Prov</a:t>
            </a:r>
            <a:r>
              <a:rPr lang="en-US" sz="2700" b="1" dirty="0">
                <a:latin typeface="Calibri"/>
                <a:ea typeface="Calibri"/>
                <a:cs typeface="Times New Roman"/>
              </a:rPr>
              <a:t> 1:8) </a:t>
            </a:r>
            <a:r>
              <a:rPr lang="en-US" sz="2700" dirty="0">
                <a:latin typeface="Calibri"/>
                <a:ea typeface="Calibri"/>
                <a:cs typeface="Times New Roman"/>
              </a:rPr>
              <a:t/>
            </a:r>
            <a:br>
              <a:rPr lang="en-US" sz="2700" dirty="0">
                <a:latin typeface="Calibri"/>
                <a:ea typeface="Calibri"/>
                <a:cs typeface="Times New Roman"/>
              </a:rPr>
            </a:br>
            <a:r>
              <a:rPr lang="en-US" sz="2700" dirty="0">
                <a:latin typeface="Calibri"/>
                <a:ea typeface="Calibri"/>
                <a:cs typeface="Times New Roman"/>
              </a:rPr>
              <a:t>	and placed in the Ark of the Covenant for safe keeping and holiness.</a:t>
            </a:r>
            <a:r>
              <a:rPr lang="en-US" sz="1800" dirty="0">
                <a:latin typeface="Calibri"/>
                <a:ea typeface="Calibri"/>
                <a:cs typeface="Times New Roman"/>
              </a:rPr>
              <a:t/>
            </a:r>
            <a:br>
              <a:rPr lang="en-US" sz="1800" dirty="0">
                <a:latin typeface="Calibri"/>
                <a:ea typeface="Calibri"/>
                <a:cs typeface="Times New Roman"/>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3600" dirty="0" smtClean="0">
                <a:latin typeface="Calibri" panose="020F0502020204030204" pitchFamily="34" charset="0"/>
                <a:ea typeface="Calibri" panose="020F0502020204030204" pitchFamily="34" charset="0"/>
                <a:cs typeface="Times New Roman" panose="02020603050405020304" pitchFamily="18" charset="0"/>
              </a:rPr>
              <a:t/>
            </a:r>
            <a:br>
              <a:rPr lang="en-US" sz="3600" dirty="0" smtClean="0">
                <a:latin typeface="Calibri" panose="020F0502020204030204" pitchFamily="34" charset="0"/>
                <a:ea typeface="Calibri" panose="020F0502020204030204" pitchFamily="34" charset="0"/>
                <a:cs typeface="Times New Roman" panose="02020603050405020304" pitchFamily="18" charset="0"/>
              </a:rPr>
            </a:br>
            <a:r>
              <a:rPr lang="en-US" sz="4000" dirty="0" smtClean="0">
                <a:latin typeface="Calibri" panose="020F0502020204030204" pitchFamily="34" charset="0"/>
                <a:ea typeface="Calibri" panose="020F0502020204030204" pitchFamily="34" charset="0"/>
                <a:cs typeface="Times New Roman" panose="02020603050405020304" pitchFamily="18" charset="0"/>
              </a:rPr>
              <a:t/>
            </a:r>
            <a:br>
              <a:rPr lang="en-US" sz="4000" dirty="0" smtClean="0">
                <a:latin typeface="Calibri" panose="020F0502020204030204" pitchFamily="34" charset="0"/>
                <a:ea typeface="Calibri" panose="020F0502020204030204" pitchFamily="34" charset="0"/>
                <a:cs typeface="Times New Roman" panose="02020603050405020304" pitchFamily="18" charset="0"/>
              </a:rPr>
            </a:br>
            <a:r>
              <a:rPr lang="en-US" sz="3600" dirty="0" smtClean="0">
                <a:latin typeface="Calibri" panose="020F0502020204030204" pitchFamily="34" charset="0"/>
                <a:ea typeface="Calibri" panose="020F0502020204030204" pitchFamily="34" charset="0"/>
                <a:cs typeface="Times New Roman" panose="02020603050405020304" pitchFamily="18" charset="0"/>
              </a:rPr>
              <a:t/>
            </a:r>
            <a:br>
              <a:rPr lang="en-US" sz="36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2800" dirty="0" smtClean="0">
                <a:latin typeface="Calibri" panose="020F0502020204030204" pitchFamily="34" charset="0"/>
                <a:ea typeface="Calibri" panose="020F0502020204030204" pitchFamily="34" charset="0"/>
                <a:cs typeface="Times New Roman" panose="02020603050405020304" pitchFamily="18" charset="0"/>
              </a:rPr>
              <a:t/>
            </a:r>
            <a:br>
              <a:rPr lang="en-US" sz="28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3100" dirty="0" smtClean="0">
                <a:latin typeface="Calibri" panose="020F0502020204030204" pitchFamily="34" charset="0"/>
                <a:ea typeface="Calibri" panose="020F0502020204030204" pitchFamily="34" charset="0"/>
                <a:cs typeface="Times New Roman" panose="02020603050405020304" pitchFamily="18" charset="0"/>
              </a:rPr>
              <a:t/>
            </a:r>
            <a:br>
              <a:rPr lang="en-US" sz="3100" dirty="0" smtClean="0">
                <a:latin typeface="Calibri" panose="020F0502020204030204" pitchFamily="34" charset="0"/>
                <a:ea typeface="Calibri" panose="020F0502020204030204" pitchFamily="34" charset="0"/>
                <a:cs typeface="Times New Roman" panose="02020603050405020304" pitchFamily="18" charset="0"/>
              </a:rPr>
            </a:br>
            <a:r>
              <a:rPr lang="en-US" sz="3100" dirty="0" smtClean="0">
                <a:latin typeface="Calibri" panose="020F0502020204030204" pitchFamily="34" charset="0"/>
                <a:ea typeface="Calibri" panose="020F0502020204030204" pitchFamily="34" charset="0"/>
                <a:cs typeface="Times New Roman" panose="02020603050405020304" pitchFamily="18" charset="0"/>
              </a:rPr>
              <a:t/>
            </a:r>
            <a:br>
              <a:rPr lang="en-US" sz="3100" dirty="0" smtClean="0">
                <a:latin typeface="Calibri" panose="020F0502020204030204" pitchFamily="34" charset="0"/>
                <a:ea typeface="Calibri" panose="020F0502020204030204" pitchFamily="34" charset="0"/>
                <a:cs typeface="Times New Roman" panose="02020603050405020304" pitchFamily="18" charset="0"/>
              </a:rPr>
            </a:br>
            <a:r>
              <a:rPr lang="en-US" sz="3100" dirty="0" smtClean="0">
                <a:latin typeface="Calibri"/>
                <a:ea typeface="Calibri"/>
                <a:cs typeface="Times New Roman"/>
              </a:rPr>
              <a:t/>
            </a:r>
            <a:br>
              <a:rPr lang="en-US" sz="3100" dirty="0" smtClean="0">
                <a:latin typeface="Calibri"/>
                <a:ea typeface="Calibri"/>
                <a:cs typeface="Times New Roman"/>
              </a:rPr>
            </a:br>
            <a:r>
              <a:rPr lang="en-US" sz="3200" dirty="0" smtClean="0">
                <a:latin typeface="Calibri" panose="020F0502020204030204" pitchFamily="34" charset="0"/>
                <a:ea typeface="Calibri" panose="020F0502020204030204" pitchFamily="34" charset="0"/>
                <a:cs typeface="Times New Roman" panose="02020603050405020304" pitchFamily="18" charset="0"/>
              </a:rPr>
              <a:t/>
            </a:r>
            <a:br>
              <a:rPr lang="en-US" sz="3200" dirty="0" smtClean="0">
                <a:latin typeface="Calibri" panose="020F0502020204030204" pitchFamily="34" charset="0"/>
                <a:ea typeface="Calibri" panose="020F0502020204030204" pitchFamily="34" charset="0"/>
                <a:cs typeface="Times New Roman" panose="02020603050405020304" pitchFamily="18" charset="0"/>
              </a:rPr>
            </a:br>
            <a:r>
              <a:rPr lang="en-US" sz="3600" dirty="0" smtClean="0">
                <a:latin typeface="Calibri" panose="020F0502020204030204" pitchFamily="34" charset="0"/>
                <a:ea typeface="Calibri" panose="020F0502020204030204" pitchFamily="34" charset="0"/>
                <a:cs typeface="Times New Roman" panose="02020603050405020304" pitchFamily="18" charset="0"/>
              </a:rPr>
              <a:t/>
            </a:r>
            <a:br>
              <a:rPr lang="en-US" sz="36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
            </a:r>
            <a:br>
              <a:rPr lang="en-US" sz="3200" dirty="0" smtClean="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
            </a:r>
            <a:br>
              <a:rPr lang="en-US" sz="3200" dirty="0" smtClean="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
            </a:r>
            <a:br>
              <a:rPr lang="en-US" sz="1800" dirty="0" smtClean="0">
                <a:latin typeface="Calibri" panose="020F0502020204030204" pitchFamily="34" charset="0"/>
                <a:ea typeface="Calibri" panose="020F0502020204030204" pitchFamily="34" charset="0"/>
                <a:cs typeface="Times New Roman" panose="02020603050405020304" pitchFamily="18" charset="0"/>
              </a:rPr>
            </a:br>
            <a:r>
              <a:rPr lang="en-US" sz="4000" dirty="0" smtClean="0">
                <a:latin typeface="Calibri" panose="020F0502020204030204" pitchFamily="34" charset="0"/>
                <a:ea typeface="Calibri" panose="020F0502020204030204" pitchFamily="34" charset="0"/>
                <a:cs typeface="Times New Roman" panose="02020603050405020304" pitchFamily="18" charset="0"/>
              </a:rPr>
              <a:t/>
            </a:r>
            <a:br>
              <a:rPr lang="en-US" sz="4000" dirty="0" smtClean="0">
                <a:latin typeface="Calibri" panose="020F0502020204030204" pitchFamily="34" charset="0"/>
                <a:ea typeface="Calibri" panose="020F0502020204030204" pitchFamily="34" charset="0"/>
                <a:cs typeface="Times New Roman" panose="02020603050405020304" pitchFamily="18" charset="0"/>
              </a:rPr>
            </a:br>
            <a:r>
              <a:rPr lang="en-US" sz="3600" dirty="0" smtClean="0">
                <a:latin typeface="Calibri" panose="020F0502020204030204" pitchFamily="34" charset="0"/>
                <a:ea typeface="Calibri" panose="020F0502020204030204" pitchFamily="34" charset="0"/>
                <a:cs typeface="Times New Roman" panose="02020603050405020304" pitchFamily="18" charset="0"/>
              </a:rPr>
              <a:t/>
            </a:r>
            <a:br>
              <a:rPr lang="en-US" sz="3600" dirty="0" smtClean="0">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19623907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264695" y="228601"/>
            <a:ext cx="8602579" cy="6340642"/>
          </a:xfrm>
        </p:spPr>
        <p:txBody>
          <a:bodyPr>
            <a:normAutofit fontScale="55000" lnSpcReduction="20000"/>
          </a:bodyPr>
          <a:lstStyle/>
          <a:p>
            <a:pPr marL="0" marR="0" indent="0" algn="ctr">
              <a:lnSpc>
                <a:spcPct val="107000"/>
              </a:lnSpc>
              <a:spcBef>
                <a:spcPts val="0"/>
              </a:spcBef>
              <a:spcAft>
                <a:spcPts val="0"/>
              </a:spcAft>
              <a:buNone/>
            </a:pPr>
            <a:r>
              <a:rPr lang="en-US" sz="5400" dirty="0">
                <a:ea typeface="Calibri"/>
                <a:cs typeface="Times New Roman"/>
              </a:rPr>
              <a:t>4. To be read every seven years by the priests – the year of release – the Feast of Booths.</a:t>
            </a:r>
            <a:endParaRPr lang="en-US" sz="4800" dirty="0">
              <a:ea typeface="Calibri"/>
              <a:cs typeface="Times New Roman"/>
            </a:endParaRPr>
          </a:p>
          <a:p>
            <a:pPr marL="0" marR="0" indent="0" algn="ctr">
              <a:lnSpc>
                <a:spcPct val="107000"/>
              </a:lnSpc>
              <a:spcBef>
                <a:spcPts val="0"/>
              </a:spcBef>
              <a:spcAft>
                <a:spcPts val="0"/>
              </a:spcAft>
              <a:buNone/>
            </a:pPr>
            <a:r>
              <a:rPr lang="en-US" sz="5400" dirty="0">
                <a:ea typeface="Calibri"/>
                <a:cs typeface="Times New Roman"/>
              </a:rPr>
              <a:t>    </a:t>
            </a:r>
            <a:r>
              <a:rPr lang="en-US" sz="5400" b="1" dirty="0" smtClean="0">
                <a:ea typeface="Calibri"/>
                <a:cs typeface="Times New Roman"/>
              </a:rPr>
              <a:t>(</a:t>
            </a:r>
            <a:r>
              <a:rPr lang="en-US" sz="5400" b="1" dirty="0">
                <a:ea typeface="Calibri"/>
                <a:cs typeface="Times New Roman"/>
              </a:rPr>
              <a:t>Ex 23:10,11;   Lev 10:11; 23:42,43; 25:1-7,17-34;   Josh </a:t>
            </a:r>
            <a:r>
              <a:rPr lang="en-US" sz="5400" b="1" dirty="0" err="1">
                <a:ea typeface="Calibri"/>
                <a:cs typeface="Times New Roman"/>
              </a:rPr>
              <a:t>ch.</a:t>
            </a:r>
            <a:r>
              <a:rPr lang="en-US" sz="5400" b="1" dirty="0">
                <a:ea typeface="Calibri"/>
                <a:cs typeface="Times New Roman"/>
              </a:rPr>
              <a:t> 23,24;  Mal 2:4-9) </a:t>
            </a:r>
            <a:endParaRPr lang="en-US" sz="4800" dirty="0">
              <a:ea typeface="Calibri"/>
              <a:cs typeface="Times New Roman"/>
            </a:endParaRPr>
          </a:p>
          <a:p>
            <a:pPr marL="0" marR="0" indent="0" algn="ctr">
              <a:lnSpc>
                <a:spcPct val="107000"/>
              </a:lnSpc>
              <a:spcBef>
                <a:spcPts val="0"/>
              </a:spcBef>
              <a:spcAft>
                <a:spcPts val="0"/>
              </a:spcAft>
              <a:buNone/>
            </a:pPr>
            <a:r>
              <a:rPr lang="en-US" sz="5400" b="1" dirty="0">
                <a:ea typeface="Calibri"/>
                <a:cs typeface="Times New Roman"/>
              </a:rPr>
              <a:t> </a:t>
            </a:r>
            <a:endParaRPr lang="en-US" sz="4800" dirty="0">
              <a:ea typeface="Calibri"/>
              <a:cs typeface="Times New Roman"/>
            </a:endParaRPr>
          </a:p>
          <a:p>
            <a:pPr marL="0" marR="0" indent="0" algn="ctr">
              <a:lnSpc>
                <a:spcPct val="107000"/>
              </a:lnSpc>
              <a:spcBef>
                <a:spcPts val="0"/>
              </a:spcBef>
              <a:spcAft>
                <a:spcPts val="0"/>
              </a:spcAft>
              <a:buNone/>
            </a:pPr>
            <a:r>
              <a:rPr lang="en-US" sz="5400" dirty="0">
                <a:ea typeface="Calibri"/>
                <a:cs typeface="Times New Roman"/>
              </a:rPr>
              <a:t>5. Joshua was commissioned to take Moses’ place. </a:t>
            </a:r>
            <a:endParaRPr lang="en-US" sz="5400" dirty="0" smtClean="0">
              <a:ea typeface="Calibri"/>
              <a:cs typeface="Times New Roman"/>
            </a:endParaRPr>
          </a:p>
          <a:p>
            <a:pPr marL="0" marR="0" indent="0" algn="ctr">
              <a:lnSpc>
                <a:spcPct val="107000"/>
              </a:lnSpc>
              <a:spcBef>
                <a:spcPts val="0"/>
              </a:spcBef>
              <a:spcAft>
                <a:spcPts val="0"/>
              </a:spcAft>
              <a:buNone/>
            </a:pPr>
            <a:r>
              <a:rPr lang="en-US" sz="5400" b="1" dirty="0" smtClean="0">
                <a:ea typeface="Calibri"/>
                <a:cs typeface="Times New Roman"/>
              </a:rPr>
              <a:t>(</a:t>
            </a:r>
            <a:r>
              <a:rPr lang="en-US" sz="5400" b="1" dirty="0" err="1">
                <a:ea typeface="Calibri"/>
                <a:cs typeface="Times New Roman"/>
              </a:rPr>
              <a:t>Num</a:t>
            </a:r>
            <a:r>
              <a:rPr lang="en-US" sz="5400" b="1" dirty="0">
                <a:ea typeface="Calibri"/>
                <a:cs typeface="Times New Roman"/>
              </a:rPr>
              <a:t> 27:18-23)</a:t>
            </a:r>
            <a:r>
              <a:rPr lang="en-US" sz="5400" dirty="0">
                <a:ea typeface="Calibri"/>
                <a:cs typeface="Times New Roman"/>
              </a:rPr>
              <a:t> </a:t>
            </a:r>
            <a:endParaRPr lang="en-US" sz="4800" dirty="0">
              <a:ea typeface="Calibri"/>
              <a:cs typeface="Times New Roman"/>
            </a:endParaRPr>
          </a:p>
          <a:p>
            <a:pPr marL="0" marR="0" indent="0" algn="ctr">
              <a:lnSpc>
                <a:spcPct val="107000"/>
              </a:lnSpc>
              <a:spcBef>
                <a:spcPts val="0"/>
              </a:spcBef>
              <a:spcAft>
                <a:spcPts val="0"/>
              </a:spcAft>
              <a:buNone/>
            </a:pPr>
            <a:r>
              <a:rPr lang="en-US" sz="5400" b="1" u="sng" dirty="0" smtClean="0">
                <a:ea typeface="Calibri"/>
                <a:cs typeface="Times New Roman"/>
              </a:rPr>
              <a:t>Note</a:t>
            </a:r>
            <a:r>
              <a:rPr lang="en-US" sz="5400" b="1" u="sng" dirty="0">
                <a:ea typeface="Calibri"/>
                <a:cs typeface="Times New Roman"/>
              </a:rPr>
              <a:t>:</a:t>
            </a:r>
            <a:r>
              <a:rPr lang="en-US" sz="5400" dirty="0">
                <a:ea typeface="Calibri"/>
                <a:cs typeface="Times New Roman"/>
              </a:rPr>
              <a:t> Joshua is a type of Christ. Joshua = </a:t>
            </a:r>
            <a:r>
              <a:rPr lang="en-US" sz="5400" dirty="0" err="1">
                <a:ea typeface="Calibri"/>
                <a:cs typeface="Times New Roman"/>
              </a:rPr>
              <a:t>Yeshua</a:t>
            </a:r>
            <a:r>
              <a:rPr lang="en-US" sz="5400" dirty="0">
                <a:ea typeface="Calibri"/>
                <a:cs typeface="Times New Roman"/>
              </a:rPr>
              <a:t> = Jesus (meaning: “The Lord saves”)</a:t>
            </a:r>
            <a:endParaRPr lang="en-US" sz="4800" dirty="0">
              <a:ea typeface="Calibri"/>
              <a:cs typeface="Times New Roman"/>
            </a:endParaRPr>
          </a:p>
          <a:p>
            <a:pPr marL="0" marR="0" indent="0" algn="ctr">
              <a:lnSpc>
                <a:spcPct val="107000"/>
              </a:lnSpc>
              <a:spcBef>
                <a:spcPts val="0"/>
              </a:spcBef>
              <a:spcAft>
                <a:spcPts val="0"/>
              </a:spcAft>
              <a:buNone/>
            </a:pPr>
            <a:r>
              <a:rPr lang="en-US" sz="5400" dirty="0" smtClean="0">
                <a:ea typeface="Calibri"/>
                <a:cs typeface="Times New Roman"/>
              </a:rPr>
              <a:t>Joshua </a:t>
            </a:r>
            <a:r>
              <a:rPr lang="en-US" sz="5400" dirty="0">
                <a:ea typeface="Calibri"/>
                <a:cs typeface="Times New Roman"/>
              </a:rPr>
              <a:t>led them into the promised land of </a:t>
            </a:r>
            <a:r>
              <a:rPr lang="en-US" sz="5400" dirty="0" smtClean="0">
                <a:ea typeface="Calibri"/>
                <a:cs typeface="Times New Roman"/>
              </a:rPr>
              <a:t>Canaan</a:t>
            </a:r>
            <a:endParaRPr lang="en-US" sz="4800" dirty="0" smtClean="0">
              <a:ea typeface="Calibri"/>
              <a:cs typeface="Times New Roman"/>
            </a:endParaRPr>
          </a:p>
          <a:p>
            <a:pPr marL="0" marR="0" indent="0" algn="ctr">
              <a:lnSpc>
                <a:spcPct val="107000"/>
              </a:lnSpc>
              <a:spcBef>
                <a:spcPts val="0"/>
              </a:spcBef>
              <a:spcAft>
                <a:spcPts val="0"/>
              </a:spcAft>
              <a:buNone/>
            </a:pPr>
            <a:r>
              <a:rPr lang="en-US" sz="5400" dirty="0" smtClean="0">
                <a:ea typeface="Calibri"/>
                <a:cs typeface="Times New Roman"/>
              </a:rPr>
              <a:t>Jesus leads us into the promised land of heaven</a:t>
            </a:r>
            <a:endParaRPr lang="en-US" sz="4800" dirty="0" smtClean="0">
              <a:ea typeface="Calibri"/>
              <a:cs typeface="Times New Roman"/>
            </a:endParaRPr>
          </a:p>
          <a:p>
            <a:pPr marL="0" marR="0" indent="0" algn="ctr">
              <a:lnSpc>
                <a:spcPct val="107000"/>
              </a:lnSpc>
              <a:spcBef>
                <a:spcPts val="0"/>
              </a:spcBef>
              <a:spcAft>
                <a:spcPts val="0"/>
              </a:spcAft>
              <a:buNone/>
            </a:pPr>
            <a:r>
              <a:rPr lang="en-US" sz="5400" dirty="0">
                <a:ea typeface="Calibri"/>
                <a:cs typeface="Times New Roman"/>
              </a:rPr>
              <a:t> </a:t>
            </a:r>
            <a:endParaRPr lang="en-US" sz="4800" dirty="0">
              <a:ea typeface="Calibri"/>
              <a:cs typeface="Times New Roman"/>
            </a:endParaRPr>
          </a:p>
          <a:p>
            <a:pPr marL="0" marR="0" indent="0" algn="ctr">
              <a:lnSpc>
                <a:spcPct val="107000"/>
              </a:lnSpc>
              <a:spcBef>
                <a:spcPts val="0"/>
              </a:spcBef>
              <a:spcAft>
                <a:spcPts val="0"/>
              </a:spcAft>
              <a:buNone/>
            </a:pPr>
            <a:r>
              <a:rPr lang="en-US" sz="5400" dirty="0">
                <a:ea typeface="Calibri"/>
                <a:cs typeface="Times New Roman"/>
              </a:rPr>
              <a:t>6. The people will become stiff-necked and rebellious and follow other gods  </a:t>
            </a:r>
            <a:r>
              <a:rPr lang="en-US" sz="5400" b="1" dirty="0">
                <a:ea typeface="Calibri"/>
                <a:cs typeface="Times New Roman"/>
              </a:rPr>
              <a:t>(Ex 32:9;</a:t>
            </a:r>
            <a:r>
              <a:rPr lang="en-US" sz="5400" dirty="0">
                <a:ea typeface="Calibri"/>
                <a:cs typeface="Times New Roman"/>
              </a:rPr>
              <a:t> </a:t>
            </a:r>
            <a:r>
              <a:rPr lang="en-US" sz="5400" b="1" dirty="0">
                <a:ea typeface="Calibri"/>
                <a:cs typeface="Times New Roman"/>
              </a:rPr>
              <a:t>John 2:24,25) </a:t>
            </a:r>
            <a:endParaRPr lang="en-US" sz="4800" dirty="0">
              <a:ea typeface="Calibri"/>
              <a:cs typeface="Times New Roman"/>
            </a:endParaRPr>
          </a:p>
          <a:p>
            <a:pPr marL="0" indent="0">
              <a:buNone/>
            </a:pPr>
            <a:endParaRPr lang="en-US" dirty="0"/>
          </a:p>
        </p:txBody>
      </p:sp>
    </p:spTree>
    <p:extLst>
      <p:ext uri="{BB962C8B-B14F-4D97-AF65-F5344CB8AC3E}">
        <p14:creationId xmlns:p14="http://schemas.microsoft.com/office/powerpoint/2010/main" val="36351684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013096"/>
          </a:xfrm>
        </p:spPr>
        <p:txBody>
          <a:bodyPr>
            <a:normAutofit/>
          </a:bodyPr>
          <a:lstStyle/>
          <a:p>
            <a:pPr marL="0" marR="0" algn="ctr">
              <a:lnSpc>
                <a:spcPct val="107000"/>
              </a:lnSpc>
              <a:spcBef>
                <a:spcPts val="0"/>
              </a:spcBef>
              <a:spcAft>
                <a:spcPts val="0"/>
              </a:spcAft>
            </a:pPr>
            <a:r>
              <a:rPr lang="en-US" sz="2800" dirty="0">
                <a:latin typeface="Calibri"/>
                <a:ea typeface="Calibri"/>
                <a:cs typeface="Times New Roman"/>
              </a:rPr>
              <a:t>7. The pillar of cloud upon the tabernacle </a:t>
            </a:r>
            <a:r>
              <a:rPr lang="en-US" sz="2800" dirty="0" smtClean="0">
                <a:latin typeface="Calibri"/>
                <a:ea typeface="Calibri"/>
                <a:cs typeface="Times New Roman"/>
              </a:rPr>
              <a:t/>
            </a:r>
            <a:br>
              <a:rPr lang="en-US" sz="2800" dirty="0" smtClean="0">
                <a:latin typeface="Calibri"/>
                <a:ea typeface="Calibri"/>
                <a:cs typeface="Times New Roman"/>
              </a:rPr>
            </a:br>
            <a:r>
              <a:rPr lang="en-US" sz="2800" b="1" dirty="0" smtClean="0">
                <a:latin typeface="Calibri"/>
                <a:ea typeface="Calibri"/>
                <a:cs typeface="Times New Roman"/>
              </a:rPr>
              <a:t>(</a:t>
            </a:r>
            <a:r>
              <a:rPr lang="en-US" sz="2800" b="1" dirty="0">
                <a:latin typeface="Calibri"/>
                <a:ea typeface="Calibri"/>
                <a:cs typeface="Times New Roman"/>
              </a:rPr>
              <a:t>vv. 14-15)</a:t>
            </a:r>
            <a:r>
              <a:rPr lang="en-US" sz="2800" dirty="0">
                <a:latin typeface="Calibri"/>
                <a:ea typeface="Calibri"/>
                <a:cs typeface="Times New Roman"/>
              </a:rPr>
              <a:t> </a:t>
            </a:r>
            <a:r>
              <a:rPr lang="en-US" sz="2800" b="1" dirty="0">
                <a:latin typeface="Calibri"/>
                <a:ea typeface="Calibri"/>
                <a:cs typeface="Times New Roman"/>
              </a:rPr>
              <a:t>(Ex 40:32-38; </a:t>
            </a:r>
            <a:r>
              <a:rPr lang="en-US" sz="2800" b="1" dirty="0" err="1">
                <a:latin typeface="Calibri"/>
                <a:ea typeface="Calibri"/>
                <a:cs typeface="Times New Roman"/>
              </a:rPr>
              <a:t>Jn</a:t>
            </a:r>
            <a:r>
              <a:rPr lang="en-US" sz="2800" b="1" dirty="0">
                <a:latin typeface="Calibri"/>
                <a:ea typeface="Calibri"/>
                <a:cs typeface="Times New Roman"/>
              </a:rPr>
              <a:t> 1:14;  Rev 15:8)</a:t>
            </a:r>
            <a:r>
              <a:rPr lang="en-US" sz="2800" dirty="0">
                <a:latin typeface="Calibri"/>
                <a:ea typeface="Calibri"/>
                <a:cs typeface="Times New Roman"/>
              </a:rPr>
              <a:t/>
            </a:r>
            <a:br>
              <a:rPr lang="en-US" sz="2800" dirty="0">
                <a:latin typeface="Calibri"/>
                <a:ea typeface="Calibri"/>
                <a:cs typeface="Times New Roman"/>
              </a:rPr>
            </a:br>
            <a:r>
              <a:rPr lang="en-US" sz="2800" dirty="0">
                <a:latin typeface="Calibri"/>
                <a:ea typeface="Calibri"/>
                <a:cs typeface="Times New Roman"/>
              </a:rPr>
              <a:t>	The </a:t>
            </a:r>
            <a:r>
              <a:rPr lang="en-US" sz="2800" b="1" dirty="0">
                <a:latin typeface="Calibri"/>
                <a:ea typeface="Calibri"/>
                <a:cs typeface="Times New Roman"/>
              </a:rPr>
              <a:t>SHEKINAH:</a:t>
            </a:r>
            <a:r>
              <a:rPr lang="en-US" sz="2800" dirty="0">
                <a:latin typeface="Calibri"/>
                <a:ea typeface="Calibri"/>
                <a:cs typeface="Times New Roman"/>
              </a:rPr>
              <a:t> </a:t>
            </a:r>
            <a:r>
              <a:rPr lang="en-US" sz="2800" dirty="0" smtClean="0">
                <a:latin typeface="Calibri"/>
                <a:ea typeface="Calibri"/>
                <a:cs typeface="Times New Roman"/>
              </a:rPr>
              <a:t/>
            </a:r>
            <a:br>
              <a:rPr lang="en-US" sz="2800" dirty="0" smtClean="0">
                <a:latin typeface="Calibri"/>
                <a:ea typeface="Calibri"/>
                <a:cs typeface="Times New Roman"/>
              </a:rPr>
            </a:br>
            <a:r>
              <a:rPr lang="en-US" sz="2800" dirty="0" smtClean="0">
                <a:latin typeface="Calibri"/>
                <a:ea typeface="Calibri"/>
                <a:cs typeface="Times New Roman"/>
              </a:rPr>
              <a:t>God’s </a:t>
            </a:r>
            <a:r>
              <a:rPr lang="en-US" sz="2800" dirty="0">
                <a:latin typeface="Calibri"/>
                <a:ea typeface="Calibri"/>
                <a:cs typeface="Times New Roman"/>
              </a:rPr>
              <a:t>holy presence in the bright cloud</a:t>
            </a:r>
            <a:br>
              <a:rPr lang="en-US" sz="2800" dirty="0">
                <a:latin typeface="Calibri"/>
                <a:ea typeface="Calibri"/>
                <a:cs typeface="Times New Roman"/>
              </a:rPr>
            </a:br>
            <a:r>
              <a:rPr lang="en-US" sz="2800" dirty="0">
                <a:latin typeface="Calibri"/>
                <a:ea typeface="Calibri"/>
                <a:cs typeface="Times New Roman"/>
              </a:rPr>
              <a:t>	</a:t>
            </a:r>
            <a:r>
              <a:rPr lang="en-US" sz="2800" dirty="0" smtClean="0">
                <a:latin typeface="Calibri"/>
                <a:ea typeface="Calibri"/>
                <a:cs typeface="Times New Roman"/>
              </a:rPr>
              <a:t>The </a:t>
            </a:r>
            <a:r>
              <a:rPr lang="en-US" sz="2800" b="1" dirty="0">
                <a:latin typeface="Calibri"/>
                <a:ea typeface="Calibri"/>
                <a:cs typeface="Times New Roman"/>
              </a:rPr>
              <a:t>TRANSFIGURATION</a:t>
            </a:r>
            <a:r>
              <a:rPr lang="en-US" sz="2800" b="1" dirty="0" smtClean="0">
                <a:latin typeface="Calibri"/>
                <a:ea typeface="Calibri"/>
                <a:cs typeface="Times New Roman"/>
              </a:rPr>
              <a:t>:</a:t>
            </a:r>
            <a:br>
              <a:rPr lang="en-US" sz="2800" b="1" dirty="0" smtClean="0">
                <a:latin typeface="Calibri"/>
                <a:ea typeface="Calibri"/>
                <a:cs typeface="Times New Roman"/>
              </a:rPr>
            </a:br>
            <a:r>
              <a:rPr lang="en-US" sz="2800" dirty="0" smtClean="0">
                <a:latin typeface="Calibri"/>
                <a:ea typeface="Calibri"/>
                <a:cs typeface="Times New Roman"/>
              </a:rPr>
              <a:t> </a:t>
            </a:r>
            <a:r>
              <a:rPr lang="en-US" sz="2800" b="1" dirty="0">
                <a:latin typeface="Calibri"/>
                <a:ea typeface="Calibri"/>
                <a:cs typeface="Times New Roman"/>
              </a:rPr>
              <a:t>(Mt 17:1-8;  Mk 9:2-13;  </a:t>
            </a:r>
            <a:r>
              <a:rPr lang="en-US" sz="2800" b="1" dirty="0" err="1">
                <a:latin typeface="Calibri"/>
                <a:ea typeface="Calibri"/>
                <a:cs typeface="Times New Roman"/>
              </a:rPr>
              <a:t>Lk</a:t>
            </a:r>
            <a:r>
              <a:rPr lang="en-US" sz="2800" b="1" dirty="0">
                <a:latin typeface="Calibri"/>
                <a:ea typeface="Calibri"/>
                <a:cs typeface="Times New Roman"/>
              </a:rPr>
              <a:t> 9:28-36)</a:t>
            </a:r>
            <a:r>
              <a:rPr lang="en-US" sz="2800" dirty="0">
                <a:latin typeface="Calibri"/>
                <a:ea typeface="Calibri"/>
                <a:cs typeface="Times New Roman"/>
              </a:rPr>
              <a:t/>
            </a:r>
            <a:br>
              <a:rPr lang="en-US" sz="2800" dirty="0">
                <a:latin typeface="Calibri"/>
                <a:ea typeface="Calibri"/>
                <a:cs typeface="Times New Roman"/>
              </a:rPr>
            </a:br>
            <a:r>
              <a:rPr lang="en-US" sz="2800" dirty="0">
                <a:latin typeface="Calibri"/>
                <a:ea typeface="Calibri"/>
                <a:cs typeface="Times New Roman"/>
              </a:rPr>
              <a:t> </a:t>
            </a:r>
            <a:br>
              <a:rPr lang="en-US" sz="2800" dirty="0">
                <a:latin typeface="Calibri"/>
                <a:ea typeface="Calibri"/>
                <a:cs typeface="Times New Roman"/>
              </a:rPr>
            </a:br>
            <a:r>
              <a:rPr lang="en-US" sz="2800" dirty="0">
                <a:latin typeface="Calibri"/>
                <a:ea typeface="Calibri"/>
                <a:cs typeface="Times New Roman"/>
              </a:rPr>
              <a:t>8. THE LAW – I will forsake them </a:t>
            </a:r>
            <a:r>
              <a:rPr lang="en-US" sz="2800" b="1" dirty="0">
                <a:latin typeface="Calibri"/>
                <a:ea typeface="Calibri"/>
                <a:cs typeface="Times New Roman"/>
              </a:rPr>
              <a:t>(v. 17)    </a:t>
            </a:r>
            <a:r>
              <a:rPr lang="en-US" sz="2800" dirty="0">
                <a:latin typeface="Calibri"/>
                <a:ea typeface="Calibri"/>
                <a:cs typeface="Times New Roman"/>
              </a:rPr>
              <a:t>disobedience – wrath – judgment – rejection - hell</a:t>
            </a:r>
            <a:br>
              <a:rPr lang="en-US" sz="2800" dirty="0">
                <a:latin typeface="Calibri"/>
                <a:ea typeface="Calibri"/>
                <a:cs typeface="Times New Roman"/>
              </a:rPr>
            </a:br>
            <a:r>
              <a:rPr lang="en-US" sz="2800" b="1" dirty="0">
                <a:latin typeface="Calibri"/>
                <a:ea typeface="Calibri"/>
                <a:cs typeface="Times New Roman"/>
              </a:rPr>
              <a:t>              (Ps 30:7;  104:29;  Is 8:17;  59:2;  64:7</a:t>
            </a:r>
            <a:r>
              <a:rPr lang="en-US" sz="2800" b="1" dirty="0" smtClean="0">
                <a:latin typeface="Calibri"/>
                <a:ea typeface="Calibri"/>
                <a:cs typeface="Times New Roman"/>
              </a:rPr>
              <a:t>;</a:t>
            </a:r>
            <a:br>
              <a:rPr lang="en-US" sz="2800" b="1" dirty="0" smtClean="0">
                <a:latin typeface="Calibri"/>
                <a:ea typeface="Calibri"/>
                <a:cs typeface="Times New Roman"/>
              </a:rPr>
            </a:br>
            <a:r>
              <a:rPr lang="en-US" sz="2800" b="1" dirty="0" smtClean="0">
                <a:latin typeface="Calibri"/>
                <a:ea typeface="Calibri"/>
                <a:cs typeface="Times New Roman"/>
              </a:rPr>
              <a:t> </a:t>
            </a:r>
            <a:r>
              <a:rPr lang="en-US" sz="2800" b="1" dirty="0">
                <a:latin typeface="Calibri"/>
                <a:ea typeface="Calibri"/>
                <a:cs typeface="Times New Roman"/>
              </a:rPr>
              <a:t>Hos 9:12;  </a:t>
            </a:r>
            <a:r>
              <a:rPr lang="en-US" sz="2800" b="1" dirty="0" err="1">
                <a:latin typeface="Calibri"/>
                <a:ea typeface="Calibri"/>
                <a:cs typeface="Times New Roman"/>
              </a:rPr>
              <a:t>Jdg</a:t>
            </a:r>
            <a:r>
              <a:rPr lang="en-US" sz="2800" b="1" dirty="0">
                <a:latin typeface="Calibri"/>
                <a:ea typeface="Calibri"/>
                <a:cs typeface="Times New Roman"/>
              </a:rPr>
              <a:t> 6:13;  </a:t>
            </a:r>
            <a:r>
              <a:rPr lang="en-US" sz="2800" b="1" dirty="0" err="1">
                <a:latin typeface="Calibri"/>
                <a:ea typeface="Calibri"/>
                <a:cs typeface="Times New Roman"/>
              </a:rPr>
              <a:t>Num</a:t>
            </a:r>
            <a:r>
              <a:rPr lang="en-US" sz="2800" b="1" dirty="0">
                <a:latin typeface="Calibri"/>
                <a:ea typeface="Calibri"/>
                <a:cs typeface="Times New Roman"/>
              </a:rPr>
              <a:t> 14:42)</a:t>
            </a:r>
            <a:r>
              <a:rPr lang="en-US" sz="1800" dirty="0">
                <a:latin typeface="Calibri"/>
                <a:ea typeface="Calibri"/>
                <a:cs typeface="Times New Roman"/>
              </a:rPr>
              <a:t/>
            </a:r>
            <a:br>
              <a:rPr lang="en-US" sz="1800" dirty="0">
                <a:latin typeface="Calibri"/>
                <a:ea typeface="Calibri"/>
                <a:cs typeface="Times New Roman"/>
              </a:rPr>
            </a:br>
            <a:endParaRPr lang="en-US" sz="2000" dirty="0"/>
          </a:p>
        </p:txBody>
      </p:sp>
    </p:spTree>
    <p:extLst>
      <p:ext uri="{BB962C8B-B14F-4D97-AF65-F5344CB8AC3E}">
        <p14:creationId xmlns:p14="http://schemas.microsoft.com/office/powerpoint/2010/main" val="11534734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90311"/>
            <a:ext cx="8839200" cy="6626578"/>
          </a:xfrm>
        </p:spPr>
        <p:txBody>
          <a:bodyPr>
            <a:normAutofit fontScale="90000"/>
          </a:bodyPr>
          <a:lstStyle/>
          <a:p>
            <a:pPr marL="0" marR="0" indent="228600">
              <a:lnSpc>
                <a:spcPct val="107000"/>
              </a:lnSpc>
              <a:spcBef>
                <a:spcPts val="900"/>
              </a:spcBef>
              <a:spcAft>
                <a:spcPts val="0"/>
              </a:spcAft>
            </a:pPr>
            <a:r>
              <a:rPr lang="en-US" sz="2100" b="1" u="sng" dirty="0">
                <a:latin typeface="Calibri"/>
                <a:ea typeface="Calibri"/>
                <a:cs typeface="Times New Roman"/>
              </a:rPr>
              <a:t>Luther’s Works, Vol. 10, Page 212 – The external written Word of God</a:t>
            </a:r>
            <a:r>
              <a:rPr lang="en-US" sz="2100" dirty="0">
                <a:latin typeface="Calibri"/>
                <a:ea typeface="Calibri"/>
                <a:cs typeface="Times New Roman"/>
              </a:rPr>
              <a:t/>
            </a:r>
            <a:br>
              <a:rPr lang="en-US" sz="2100" dirty="0">
                <a:latin typeface="Calibri"/>
                <a:ea typeface="Calibri"/>
                <a:cs typeface="Times New Roman"/>
              </a:rPr>
            </a:br>
            <a:r>
              <a:rPr lang="en-US" sz="2100" dirty="0" smtClean="0">
                <a:latin typeface="Calibri"/>
                <a:ea typeface="Calibri"/>
                <a:cs typeface="Times New Roman"/>
              </a:rPr>
              <a:t>      </a:t>
            </a:r>
            <a:r>
              <a:rPr lang="en-US" sz="2100" dirty="0" smtClean="0">
                <a:latin typeface="Times New Roman"/>
                <a:ea typeface="Times New Roman"/>
                <a:cs typeface="Times New Roman"/>
              </a:rPr>
              <a:t>“</a:t>
            </a:r>
            <a:r>
              <a:rPr lang="en-US" sz="2100" dirty="0">
                <a:latin typeface="Times New Roman"/>
                <a:ea typeface="Times New Roman"/>
                <a:cs typeface="Times New Roman"/>
              </a:rPr>
              <a:t>And in that word is a wonderful way He instructs us how the Word of God must be heard or read, namely, so that we do not approach it with our own powers, nor are content with the letter and the openly heard word, but that we seek to hear the Spirit Himself…For just as a man uses the tongue as a tool with which he produces and forms words, so God uses our words, whether Gospels or prophetic books, as tools with which He Himself writes living words in our hearts. When one has put another’s word and the sense of the words into the heart, this is not yet writing, but only the stylus poised over the tablet, which is then reduced to living letters, when God gives the increase and grants it to be efficacious and wise…</a:t>
            </a:r>
            <a:r>
              <a:rPr lang="en-US" sz="2100" dirty="0">
                <a:latin typeface="Calibri"/>
                <a:ea typeface="Calibri"/>
                <a:cs typeface="Times New Roman"/>
              </a:rPr>
              <a:t/>
            </a:r>
            <a:br>
              <a:rPr lang="en-US" sz="2100" dirty="0">
                <a:latin typeface="Calibri"/>
                <a:ea typeface="Calibri"/>
                <a:cs typeface="Times New Roman"/>
              </a:rPr>
            </a:br>
            <a:r>
              <a:rPr lang="en-US" sz="2100" dirty="0" smtClean="0">
                <a:latin typeface="Calibri"/>
                <a:ea typeface="Calibri"/>
                <a:cs typeface="Times New Roman"/>
              </a:rPr>
              <a:t>    </a:t>
            </a:r>
            <a:r>
              <a:rPr lang="en-US" sz="2100" dirty="0" smtClean="0">
                <a:latin typeface="Times New Roman"/>
                <a:ea typeface="Times New Roman"/>
                <a:cs typeface="Times New Roman"/>
              </a:rPr>
              <a:t>…</a:t>
            </a:r>
            <a:r>
              <a:rPr lang="en-US" sz="2100" dirty="0">
                <a:latin typeface="Times New Roman"/>
                <a:ea typeface="Times New Roman"/>
                <a:cs typeface="Times New Roman"/>
              </a:rPr>
              <a:t>but He who writes, namely, the writer writing swiftly is the Holy Spirit. Therefore, O prophet, it is for you to utter and be the pen. You can openly proclaim out of the fullness of your heart and spirit, but you cannot openly pour out the Spirit Himself, nor can you infuse Him and so make others feel the feeling you have. Therefore he rightly says, after he has said, “My heart utters a good word,” as if to say, “I can do no more, because my tongue has no further ability, for it is ‘the pen of a writer,’ but I am not the writer.”</a:t>
            </a:r>
            <a:r>
              <a:rPr lang="en-US" sz="2100" dirty="0">
                <a:latin typeface="Calibri"/>
                <a:ea typeface="Calibri"/>
                <a:cs typeface="Times New Roman"/>
              </a:rPr>
              <a:t/>
            </a:r>
            <a:br>
              <a:rPr lang="en-US" sz="2100" dirty="0">
                <a:latin typeface="Calibri"/>
                <a:ea typeface="Calibri"/>
                <a:cs typeface="Times New Roman"/>
              </a:rPr>
            </a:br>
            <a:r>
              <a:rPr lang="en-US" sz="2100" dirty="0" smtClean="0">
                <a:latin typeface="Calibri"/>
                <a:ea typeface="Calibri"/>
                <a:cs typeface="Times New Roman"/>
              </a:rPr>
              <a:t>    </a:t>
            </a:r>
            <a:r>
              <a:rPr lang="en-US" sz="2100" dirty="0" smtClean="0">
                <a:latin typeface="Times New Roman"/>
                <a:ea typeface="Times New Roman"/>
                <a:cs typeface="Times New Roman"/>
              </a:rPr>
              <a:t>…</a:t>
            </a:r>
            <a:r>
              <a:rPr lang="en-US" sz="2100" dirty="0">
                <a:latin typeface="Times New Roman"/>
                <a:ea typeface="Times New Roman"/>
                <a:cs typeface="Times New Roman"/>
              </a:rPr>
              <a:t>Therefore the prophet utters, but the evangelist and apostle pours out. And so his tongue is the pen of a writer…whereas among the Christians the writer wielded this stylus and wrote.”</a:t>
            </a:r>
            <a:r>
              <a:rPr lang="en-US" sz="1800" dirty="0">
                <a:latin typeface="Calibri"/>
                <a:ea typeface="Calibri"/>
                <a:cs typeface="Times New Roman"/>
              </a:rPr>
              <a:t/>
            </a:r>
            <a:br>
              <a:rPr lang="en-US" sz="1800" dirty="0">
                <a:latin typeface="Calibri"/>
                <a:ea typeface="Calibri"/>
                <a:cs typeface="Times New Roman"/>
              </a:rPr>
            </a:br>
            <a:endParaRPr lang="en-US" sz="1800" dirty="0"/>
          </a:p>
        </p:txBody>
      </p:sp>
    </p:spTree>
    <p:extLst>
      <p:ext uri="{BB962C8B-B14F-4D97-AF65-F5344CB8AC3E}">
        <p14:creationId xmlns:p14="http://schemas.microsoft.com/office/powerpoint/2010/main" val="37252513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70933"/>
            <a:ext cx="7886700" cy="5906030"/>
          </a:xfrm>
        </p:spPr>
        <p:txBody>
          <a:bodyPr/>
          <a:lstStyle/>
          <a:p>
            <a:pPr marL="0" marR="0" indent="0" algn="ctr">
              <a:lnSpc>
                <a:spcPct val="107000"/>
              </a:lnSpc>
              <a:spcBef>
                <a:spcPts val="0"/>
              </a:spcBef>
              <a:spcAft>
                <a:spcPts val="0"/>
              </a:spcAft>
              <a:buNone/>
            </a:pPr>
            <a:r>
              <a:rPr lang="en-US" sz="4800" b="1" u="sng" dirty="0">
                <a:ea typeface="Calibri"/>
                <a:cs typeface="Times New Roman"/>
              </a:rPr>
              <a:t>C. LIFE APPLICATION</a:t>
            </a:r>
            <a:r>
              <a:rPr lang="en-US" sz="4800" b="1" u="sng" dirty="0" smtClean="0">
                <a:ea typeface="Calibri"/>
                <a:cs typeface="Times New Roman"/>
              </a:rPr>
              <a:t>:</a:t>
            </a:r>
          </a:p>
          <a:p>
            <a:pPr marL="0" marR="0" indent="0" algn="ctr">
              <a:lnSpc>
                <a:spcPct val="107000"/>
              </a:lnSpc>
              <a:spcBef>
                <a:spcPts val="0"/>
              </a:spcBef>
              <a:spcAft>
                <a:spcPts val="0"/>
              </a:spcAft>
              <a:buNone/>
            </a:pPr>
            <a:endParaRPr lang="en-US" sz="4800" dirty="0">
              <a:ea typeface="Calibri"/>
              <a:cs typeface="Times New Roman"/>
            </a:endParaRPr>
          </a:p>
          <a:p>
            <a:pPr marL="0" marR="0" indent="0" algn="ctr">
              <a:lnSpc>
                <a:spcPct val="107000"/>
              </a:lnSpc>
              <a:spcBef>
                <a:spcPts val="0"/>
              </a:spcBef>
              <a:spcAft>
                <a:spcPts val="0"/>
              </a:spcAft>
              <a:buNone/>
            </a:pPr>
            <a:r>
              <a:rPr lang="en-US" sz="4800" dirty="0">
                <a:latin typeface="Times New Roman"/>
                <a:ea typeface="Calibri"/>
                <a:cs typeface="Times New Roman"/>
              </a:rPr>
              <a:t>How can we be strong and courageous, and not fear or be in dread of others, </a:t>
            </a:r>
            <a:endParaRPr lang="en-US" sz="4800" dirty="0">
              <a:ea typeface="Calibri"/>
              <a:cs typeface="Times New Roman"/>
            </a:endParaRPr>
          </a:p>
          <a:p>
            <a:pPr marL="0" marR="0" indent="0" algn="ctr">
              <a:lnSpc>
                <a:spcPct val="107000"/>
              </a:lnSpc>
              <a:spcBef>
                <a:spcPts val="0"/>
              </a:spcBef>
              <a:spcAft>
                <a:spcPts val="0"/>
              </a:spcAft>
              <a:buNone/>
            </a:pPr>
            <a:r>
              <a:rPr lang="en-US" sz="4800" dirty="0">
                <a:latin typeface="Times New Roman"/>
                <a:ea typeface="Calibri"/>
                <a:cs typeface="Times New Roman"/>
              </a:rPr>
              <a:t>since the Lord our God goes with us?</a:t>
            </a:r>
            <a:endParaRPr lang="en-US" sz="4800" dirty="0">
              <a:ea typeface="Calibri"/>
              <a:cs typeface="Times New Roman"/>
            </a:endParaRPr>
          </a:p>
          <a:p>
            <a:endParaRPr lang="en-US" dirty="0"/>
          </a:p>
        </p:txBody>
      </p:sp>
    </p:spTree>
    <p:extLst>
      <p:ext uri="{BB962C8B-B14F-4D97-AF65-F5344CB8AC3E}">
        <p14:creationId xmlns:p14="http://schemas.microsoft.com/office/powerpoint/2010/main" val="11600243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212"/>
          <a:stretch/>
        </p:blipFill>
        <p:spPr bwMode="auto">
          <a:xfrm>
            <a:off x="680155" y="652374"/>
            <a:ext cx="7795774" cy="511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9510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2552" y="380647"/>
            <a:ext cx="5912291" cy="591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3269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4604" y="135466"/>
            <a:ext cx="7844657" cy="6412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5766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30" y="435326"/>
            <a:ext cx="7716753" cy="579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419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344" r="27509"/>
          <a:stretch/>
        </p:blipFill>
        <p:spPr>
          <a:xfrm>
            <a:off x="1765300" y="1"/>
            <a:ext cx="5504414" cy="6858000"/>
          </a:xfrm>
          <a:prstGeom prst="rect">
            <a:avLst/>
          </a:prstGeom>
        </p:spPr>
      </p:pic>
    </p:spTree>
    <p:extLst>
      <p:ext uri="{BB962C8B-B14F-4D97-AF65-F5344CB8AC3E}">
        <p14:creationId xmlns:p14="http://schemas.microsoft.com/office/powerpoint/2010/main" val="286529987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1107" y="831232"/>
            <a:ext cx="8419267" cy="462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1961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5418" y="301625"/>
            <a:ext cx="7710781" cy="5783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4848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853" y="106539"/>
            <a:ext cx="5256036" cy="664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7908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9042" y="211313"/>
            <a:ext cx="6279797" cy="627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49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63442" y="365126"/>
            <a:ext cx="5546250" cy="6254283"/>
          </a:xfrm>
          <a:prstGeom prst="rect">
            <a:avLst/>
          </a:prstGeom>
        </p:spPr>
      </p:pic>
    </p:spTree>
    <p:extLst>
      <p:ext uri="{BB962C8B-B14F-4D97-AF65-F5344CB8AC3E}">
        <p14:creationId xmlns:p14="http://schemas.microsoft.com/office/powerpoint/2010/main" val="3507378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458478" y="1027907"/>
            <a:ext cx="8295616" cy="4657785"/>
          </a:xfrm>
          <a:prstGeom prst="rect">
            <a:avLst/>
          </a:prstGeom>
        </p:spPr>
      </p:pic>
    </p:spTree>
    <p:extLst>
      <p:ext uri="{BB962C8B-B14F-4D97-AF65-F5344CB8AC3E}">
        <p14:creationId xmlns:p14="http://schemas.microsoft.com/office/powerpoint/2010/main" val="2476056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1111" y="542253"/>
            <a:ext cx="8421778" cy="5530301"/>
          </a:xfrm>
          <a:prstGeom prst="rect">
            <a:avLst/>
          </a:prstGeom>
        </p:spPr>
      </p:pic>
    </p:spTree>
    <p:extLst>
      <p:ext uri="{BB962C8B-B14F-4D97-AF65-F5344CB8AC3E}">
        <p14:creationId xmlns:p14="http://schemas.microsoft.com/office/powerpoint/2010/main" val="4162761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393458" y="254732"/>
            <a:ext cx="6357083" cy="6357083"/>
          </a:xfrm>
          <a:prstGeom prst="rect">
            <a:avLst/>
          </a:prstGeom>
        </p:spPr>
      </p:pic>
    </p:spTree>
    <p:extLst>
      <p:ext uri="{BB962C8B-B14F-4D97-AF65-F5344CB8AC3E}">
        <p14:creationId xmlns:p14="http://schemas.microsoft.com/office/powerpoint/2010/main" val="1089790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2882" y="616620"/>
            <a:ext cx="7840308" cy="5502825"/>
          </a:xfrm>
          <a:prstGeom prst="rect">
            <a:avLst/>
          </a:prstGeom>
        </p:spPr>
      </p:pic>
    </p:spTree>
    <p:extLst>
      <p:ext uri="{BB962C8B-B14F-4D97-AF65-F5344CB8AC3E}">
        <p14:creationId xmlns:p14="http://schemas.microsoft.com/office/powerpoint/2010/main" val="4286972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5247" y="39992"/>
            <a:ext cx="5113505" cy="6818008"/>
          </a:xfrm>
          <a:prstGeom prst="rect">
            <a:avLst/>
          </a:prstGeom>
        </p:spPr>
      </p:pic>
    </p:spTree>
    <p:extLst>
      <p:ext uri="{BB962C8B-B14F-4D97-AF65-F5344CB8AC3E}">
        <p14:creationId xmlns:p14="http://schemas.microsoft.com/office/powerpoint/2010/main" val="1435185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52976" y="125778"/>
            <a:ext cx="6642161" cy="6642161"/>
          </a:xfrm>
          <a:prstGeom prst="rect">
            <a:avLst/>
          </a:prstGeom>
        </p:spPr>
      </p:pic>
    </p:spTree>
    <p:extLst>
      <p:ext uri="{BB962C8B-B14F-4D97-AF65-F5344CB8AC3E}">
        <p14:creationId xmlns:p14="http://schemas.microsoft.com/office/powerpoint/2010/main" val="932015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5400" y="125777"/>
            <a:ext cx="4428107" cy="6642161"/>
          </a:xfrm>
          <a:prstGeom prst="rect">
            <a:avLst/>
          </a:prstGeom>
        </p:spPr>
      </p:pic>
    </p:spTree>
    <p:extLst>
      <p:ext uri="{BB962C8B-B14F-4D97-AF65-F5344CB8AC3E}">
        <p14:creationId xmlns:p14="http://schemas.microsoft.com/office/powerpoint/2010/main" val="4026871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99" y="88412"/>
            <a:ext cx="5119809" cy="6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070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0208" y="207840"/>
            <a:ext cx="6454592" cy="6454592"/>
          </a:xfrm>
          <a:prstGeom prst="rect">
            <a:avLst/>
          </a:prstGeom>
        </p:spPr>
      </p:pic>
    </p:spTree>
    <p:extLst>
      <p:ext uri="{BB962C8B-B14F-4D97-AF65-F5344CB8AC3E}">
        <p14:creationId xmlns:p14="http://schemas.microsoft.com/office/powerpoint/2010/main" val="834116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7568"/>
            <a:ext cx="9143999" cy="6670431"/>
          </a:xfrm>
        </p:spPr>
        <p:txBody>
          <a:bodyPr>
            <a:normAutofit/>
          </a:bodyPr>
          <a:lstStyle/>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a:t>
            </a:r>
          </a:p>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a:t>
            </a:r>
            <a:endParaRPr lang="en-US" sz="2600" dirty="0"/>
          </a:p>
        </p:txBody>
      </p:sp>
      <p:pic>
        <p:nvPicPr>
          <p:cNvPr id="2" name="Picture 1"/>
          <p:cNvPicPr>
            <a:picLocks noChangeAspect="1"/>
          </p:cNvPicPr>
          <p:nvPr/>
        </p:nvPicPr>
        <p:blipFill>
          <a:blip r:embed="rId2"/>
          <a:stretch>
            <a:fillRect/>
          </a:stretch>
        </p:blipFill>
        <p:spPr>
          <a:xfrm>
            <a:off x="360020" y="1636785"/>
            <a:ext cx="8423958" cy="2986015"/>
          </a:xfrm>
          <a:prstGeom prst="rect">
            <a:avLst/>
          </a:prstGeom>
        </p:spPr>
      </p:pic>
    </p:spTree>
    <p:extLst>
      <p:ext uri="{BB962C8B-B14F-4D97-AF65-F5344CB8AC3E}">
        <p14:creationId xmlns:p14="http://schemas.microsoft.com/office/powerpoint/2010/main" val="806639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6616" y="365126"/>
            <a:ext cx="8250767" cy="6188075"/>
          </a:xfrm>
          <a:prstGeom prst="rect">
            <a:avLst/>
          </a:prstGeom>
        </p:spPr>
      </p:pic>
    </p:spTree>
    <p:extLst>
      <p:ext uri="{BB962C8B-B14F-4D97-AF65-F5344CB8AC3E}">
        <p14:creationId xmlns:p14="http://schemas.microsoft.com/office/powerpoint/2010/main" val="4235551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8600"/>
            <a:ext cx="9100317" cy="6350000"/>
          </a:xfrm>
          <a:prstGeom prst="rect">
            <a:avLst/>
          </a:prstGeom>
        </p:spPr>
      </p:pic>
    </p:spTree>
    <p:extLst>
      <p:ext uri="{BB962C8B-B14F-4D97-AF65-F5344CB8AC3E}">
        <p14:creationId xmlns:p14="http://schemas.microsoft.com/office/powerpoint/2010/main" val="1404045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2110" b="8599"/>
          <a:stretch/>
        </p:blipFill>
        <p:spPr>
          <a:xfrm>
            <a:off x="1785937" y="241299"/>
            <a:ext cx="5162488" cy="6299201"/>
          </a:xfrm>
          <a:prstGeom prst="rect">
            <a:avLst/>
          </a:prstGeom>
        </p:spPr>
      </p:pic>
    </p:spTree>
    <p:extLst>
      <p:ext uri="{BB962C8B-B14F-4D97-AF65-F5344CB8AC3E}">
        <p14:creationId xmlns:p14="http://schemas.microsoft.com/office/powerpoint/2010/main" val="2008190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135" cy="6858000"/>
          </a:xfrm>
          <a:prstGeom prst="rect">
            <a:avLst/>
          </a:prstGeom>
        </p:spPr>
      </p:pic>
    </p:spTree>
    <p:extLst>
      <p:ext uri="{BB962C8B-B14F-4D97-AF65-F5344CB8AC3E}">
        <p14:creationId xmlns:p14="http://schemas.microsoft.com/office/powerpoint/2010/main" val="1487476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365126"/>
            <a:ext cx="7929862" cy="5953612"/>
          </a:xfrm>
          <a:prstGeom prst="rect">
            <a:avLst/>
          </a:prstGeom>
        </p:spPr>
      </p:pic>
    </p:spTree>
    <p:extLst>
      <p:ext uri="{BB962C8B-B14F-4D97-AF65-F5344CB8AC3E}">
        <p14:creationId xmlns:p14="http://schemas.microsoft.com/office/powerpoint/2010/main" val="595271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0725" y="182868"/>
            <a:ext cx="5148629" cy="6440536"/>
          </a:xfrm>
          <a:prstGeom prst="rect">
            <a:avLst/>
          </a:prstGeom>
        </p:spPr>
      </p:pic>
    </p:spTree>
    <p:extLst>
      <p:ext uri="{BB962C8B-B14F-4D97-AF65-F5344CB8AC3E}">
        <p14:creationId xmlns:p14="http://schemas.microsoft.com/office/powerpoint/2010/main" val="2865750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230" y="1289539"/>
            <a:ext cx="9026770" cy="451338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04339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2392" y="880269"/>
            <a:ext cx="7739216" cy="4910931"/>
          </a:xfrm>
          <a:prstGeom prst="rect">
            <a:avLst/>
          </a:prstGeom>
        </p:spPr>
      </p:pic>
    </p:spTree>
    <p:extLst>
      <p:ext uri="{BB962C8B-B14F-4D97-AF65-F5344CB8AC3E}">
        <p14:creationId xmlns:p14="http://schemas.microsoft.com/office/powerpoint/2010/main" val="1682494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2021" y="0"/>
            <a:ext cx="4451379" cy="6839118"/>
          </a:xfrm>
          <a:prstGeom prst="rect">
            <a:avLst/>
          </a:prstGeom>
        </p:spPr>
      </p:pic>
    </p:spTree>
    <p:extLst>
      <p:ext uri="{BB962C8B-B14F-4D97-AF65-F5344CB8AC3E}">
        <p14:creationId xmlns:p14="http://schemas.microsoft.com/office/powerpoint/2010/main" val="20737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6306" y="365126"/>
            <a:ext cx="8587612" cy="6017114"/>
          </a:xfrm>
          <a:prstGeom prst="rect">
            <a:avLst/>
          </a:prstGeom>
        </p:spPr>
      </p:pic>
    </p:spTree>
    <p:extLst>
      <p:ext uri="{BB962C8B-B14F-4D97-AF65-F5344CB8AC3E}">
        <p14:creationId xmlns:p14="http://schemas.microsoft.com/office/powerpoint/2010/main" val="7389745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1355" y="880757"/>
            <a:ext cx="8357438" cy="4570474"/>
          </a:xfrm>
          <a:prstGeom prst="rect">
            <a:avLst/>
          </a:prstGeom>
        </p:spPr>
      </p:pic>
    </p:spTree>
    <p:extLst>
      <p:ext uri="{BB962C8B-B14F-4D97-AF65-F5344CB8AC3E}">
        <p14:creationId xmlns:p14="http://schemas.microsoft.com/office/powerpoint/2010/main" val="4105855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7799" y="249237"/>
            <a:ext cx="8688943" cy="5922963"/>
          </a:xfrm>
          <a:prstGeom prst="rect">
            <a:avLst/>
          </a:prstGeom>
        </p:spPr>
      </p:pic>
    </p:spTree>
    <p:extLst>
      <p:ext uri="{BB962C8B-B14F-4D97-AF65-F5344CB8AC3E}">
        <p14:creationId xmlns:p14="http://schemas.microsoft.com/office/powerpoint/2010/main" val="1779606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6807" y="139700"/>
            <a:ext cx="8652933" cy="6489700"/>
          </a:xfrm>
          <a:prstGeom prst="rect">
            <a:avLst/>
          </a:prstGeom>
        </p:spPr>
      </p:pic>
    </p:spTree>
    <p:extLst>
      <p:ext uri="{BB962C8B-B14F-4D97-AF65-F5344CB8AC3E}">
        <p14:creationId xmlns:p14="http://schemas.microsoft.com/office/powerpoint/2010/main" val="3468918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419" y="137502"/>
            <a:ext cx="7886700" cy="6415698"/>
          </a:xfrm>
        </p:spPr>
        <p:txBody>
          <a:bodyPr>
            <a:normAutofit/>
          </a:bodyPr>
          <a:lstStyle/>
          <a:p>
            <a:pPr marL="0" marR="0" indent="0" algn="ctr">
              <a:lnSpc>
                <a:spcPct val="107000"/>
              </a:lnSpc>
              <a:spcBef>
                <a:spcPts val="0"/>
              </a:spcBef>
              <a:spcAft>
                <a:spcPts val="0"/>
              </a:spcAft>
              <a:buNone/>
            </a:pPr>
            <a:r>
              <a:rPr lang="en-US" sz="40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p:cNvPicPr>
            <a:picLocks noChangeAspect="1"/>
          </p:cNvPicPr>
          <p:nvPr/>
        </p:nvPicPr>
        <p:blipFill>
          <a:blip r:embed="rId3"/>
          <a:stretch>
            <a:fillRect/>
          </a:stretch>
        </p:blipFill>
        <p:spPr>
          <a:xfrm>
            <a:off x="2298475" y="137502"/>
            <a:ext cx="5103397" cy="6415698"/>
          </a:xfrm>
          <a:prstGeom prst="rect">
            <a:avLst/>
          </a:prstGeom>
        </p:spPr>
      </p:pic>
    </p:spTree>
    <p:extLst>
      <p:ext uri="{BB962C8B-B14F-4D97-AF65-F5344CB8AC3E}">
        <p14:creationId xmlns:p14="http://schemas.microsoft.com/office/powerpoint/2010/main" val="961561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3410" y="266700"/>
            <a:ext cx="7753350" cy="6202680"/>
          </a:xfrm>
          <a:prstGeom prst="rect">
            <a:avLst/>
          </a:prstGeom>
        </p:spPr>
      </p:pic>
    </p:spTree>
    <p:extLst>
      <p:ext uri="{BB962C8B-B14F-4D97-AF65-F5344CB8AC3E}">
        <p14:creationId xmlns:p14="http://schemas.microsoft.com/office/powerpoint/2010/main" val="4196612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46893" y="365126"/>
            <a:ext cx="5650214" cy="6030903"/>
          </a:xfrm>
          <a:prstGeom prst="rect">
            <a:avLst/>
          </a:prstGeom>
        </p:spPr>
      </p:pic>
    </p:spTree>
    <p:extLst>
      <p:ext uri="{BB962C8B-B14F-4D97-AF65-F5344CB8AC3E}">
        <p14:creationId xmlns:p14="http://schemas.microsoft.com/office/powerpoint/2010/main" val="1509971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60106" y="119428"/>
            <a:ext cx="8706142" cy="6539280"/>
          </a:xfrm>
          <a:prstGeom prst="rect">
            <a:avLst/>
          </a:prstGeom>
        </p:spPr>
      </p:pic>
    </p:spTree>
    <p:extLst>
      <p:ext uri="{BB962C8B-B14F-4D97-AF65-F5344CB8AC3E}">
        <p14:creationId xmlns:p14="http://schemas.microsoft.com/office/powerpoint/2010/main" val="812994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0" y="255023"/>
            <a:ext cx="9144000" cy="6090046"/>
          </a:xfrm>
          <a:prstGeom prst="rect">
            <a:avLst/>
          </a:prstGeom>
        </p:spPr>
      </p:pic>
    </p:spTree>
    <p:extLst>
      <p:ext uri="{BB962C8B-B14F-4D97-AF65-F5344CB8AC3E}">
        <p14:creationId xmlns:p14="http://schemas.microsoft.com/office/powerpoint/2010/main" val="2741677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875813" y="447310"/>
            <a:ext cx="7639537" cy="5729653"/>
          </a:xfrm>
          <a:prstGeom prst="rect">
            <a:avLst/>
          </a:prstGeom>
        </p:spPr>
      </p:pic>
    </p:spTree>
    <p:extLst>
      <p:ext uri="{BB962C8B-B14F-4D97-AF65-F5344CB8AC3E}">
        <p14:creationId xmlns:p14="http://schemas.microsoft.com/office/powerpoint/2010/main" val="1798756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uteronomy 1"/>
          <p:cNvPicPr>
            <a:picLocks noChangeAspect="1" noChangeArrowheads="1"/>
          </p:cNvPicPr>
          <p:nvPr/>
        </p:nvPicPr>
        <p:blipFill rotWithShape="1">
          <a:blip r:embed="rId2">
            <a:extLst>
              <a:ext uri="{28A0092B-C50C-407E-A947-70E740481C1C}">
                <a14:useLocalDpi xmlns:a14="http://schemas.microsoft.com/office/drawing/2010/main" val="0"/>
              </a:ext>
            </a:extLst>
          </a:blip>
          <a:srcRect t="7734"/>
          <a:stretch/>
        </p:blipFill>
        <p:spPr bwMode="auto">
          <a:xfrm>
            <a:off x="141513" y="380999"/>
            <a:ext cx="8848793" cy="576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84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525590" y="145500"/>
            <a:ext cx="4437917" cy="6550365"/>
          </a:xfrm>
          <a:prstGeom prst="rect">
            <a:avLst/>
          </a:prstGeom>
        </p:spPr>
      </p:pic>
    </p:spTree>
    <p:extLst>
      <p:ext uri="{BB962C8B-B14F-4D97-AF65-F5344CB8AC3E}">
        <p14:creationId xmlns:p14="http://schemas.microsoft.com/office/powerpoint/2010/main" val="285261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uteronomy 13"/>
          <p:cNvPicPr>
            <a:picLocks noChangeAspect="1" noChangeArrowheads="1"/>
          </p:cNvPicPr>
          <p:nvPr/>
        </p:nvPicPr>
        <p:blipFill rotWithShape="1">
          <a:blip r:embed="rId2">
            <a:extLst>
              <a:ext uri="{28A0092B-C50C-407E-A947-70E740481C1C}">
                <a14:useLocalDpi xmlns:a14="http://schemas.microsoft.com/office/drawing/2010/main" val="0"/>
              </a:ext>
            </a:extLst>
          </a:blip>
          <a:srcRect l="1535" t="11561" r="5630" b="15649"/>
          <a:stretch/>
        </p:blipFill>
        <p:spPr bwMode="auto">
          <a:xfrm>
            <a:off x="726831" y="269631"/>
            <a:ext cx="7744706" cy="607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05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535357" y="0"/>
            <a:ext cx="5920520" cy="6836065"/>
          </a:xfrm>
          <a:prstGeom prst="rect">
            <a:avLst/>
          </a:prstGeom>
        </p:spPr>
      </p:pic>
    </p:spTree>
    <p:extLst>
      <p:ext uri="{BB962C8B-B14F-4D97-AF65-F5344CB8AC3E}">
        <p14:creationId xmlns:p14="http://schemas.microsoft.com/office/powerpoint/2010/main" val="6166683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231045" y="422030"/>
            <a:ext cx="6942321" cy="6002215"/>
          </a:xfrm>
          <a:prstGeom prst="rect">
            <a:avLst/>
          </a:prstGeom>
        </p:spPr>
      </p:pic>
    </p:spTree>
    <p:extLst>
      <p:ext uri="{BB962C8B-B14F-4D97-AF65-F5344CB8AC3E}">
        <p14:creationId xmlns:p14="http://schemas.microsoft.com/office/powerpoint/2010/main" val="1497123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464650" y="548786"/>
            <a:ext cx="8191500" cy="5314950"/>
          </a:xfrm>
          <a:prstGeom prst="rect">
            <a:avLst/>
          </a:prstGeom>
        </p:spPr>
      </p:pic>
    </p:spTree>
    <p:extLst>
      <p:ext uri="{BB962C8B-B14F-4D97-AF65-F5344CB8AC3E}">
        <p14:creationId xmlns:p14="http://schemas.microsoft.com/office/powerpoint/2010/main" val="1795340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82196" y="530835"/>
            <a:ext cx="8679518" cy="5612058"/>
          </a:xfrm>
          <a:prstGeom prst="rect">
            <a:avLst/>
          </a:prstGeom>
        </p:spPr>
      </p:pic>
    </p:spTree>
    <p:extLst>
      <p:ext uri="{BB962C8B-B14F-4D97-AF65-F5344CB8AC3E}">
        <p14:creationId xmlns:p14="http://schemas.microsoft.com/office/powerpoint/2010/main" val="964199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14814" y="615828"/>
            <a:ext cx="8524863" cy="5198818"/>
          </a:xfrm>
          <a:prstGeom prst="rect">
            <a:avLst/>
          </a:prstGeom>
        </p:spPr>
      </p:pic>
    </p:spTree>
    <p:extLst>
      <p:ext uri="{BB962C8B-B14F-4D97-AF65-F5344CB8AC3E}">
        <p14:creationId xmlns:p14="http://schemas.microsoft.com/office/powerpoint/2010/main" val="706194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14" y="0"/>
            <a:ext cx="8534401" cy="6858000"/>
          </a:xfrm>
        </p:spPr>
        <p:txBody>
          <a:bodyPr>
            <a:normAutofit/>
          </a:bodyPr>
          <a:lstStyle/>
          <a:p>
            <a:pPr marL="0" marR="0" indent="0" algn="ctr">
              <a:lnSpc>
                <a:spcPct val="107000"/>
              </a:lnSpc>
              <a:spcBef>
                <a:spcPts val="0"/>
              </a:spcBef>
              <a:spcAft>
                <a:spcPts val="0"/>
              </a:spcAft>
              <a:buNone/>
            </a:pPr>
            <a:endParaRPr lang="en-US" sz="3600" b="1" u="sng"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2"/>
          <a:srcRect l="7413" r="7648"/>
          <a:stretch/>
        </p:blipFill>
        <p:spPr>
          <a:xfrm>
            <a:off x="1031166" y="385331"/>
            <a:ext cx="6894095" cy="6087338"/>
          </a:xfrm>
          <a:prstGeom prst="rect">
            <a:avLst/>
          </a:prstGeom>
        </p:spPr>
      </p:pic>
    </p:spTree>
    <p:extLst>
      <p:ext uri="{BB962C8B-B14F-4D97-AF65-F5344CB8AC3E}">
        <p14:creationId xmlns:p14="http://schemas.microsoft.com/office/powerpoint/2010/main" val="27068322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56465" y="439068"/>
            <a:ext cx="8666448" cy="5817353"/>
          </a:xfrm>
          <a:prstGeom prst="rect">
            <a:avLst/>
          </a:prstGeom>
        </p:spPr>
      </p:pic>
    </p:spTree>
    <p:extLst>
      <p:ext uri="{BB962C8B-B14F-4D97-AF65-F5344CB8AC3E}">
        <p14:creationId xmlns:p14="http://schemas.microsoft.com/office/powerpoint/2010/main" val="2875617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8177" y="365126"/>
            <a:ext cx="8169664" cy="6127248"/>
          </a:xfrm>
          <a:prstGeom prst="rect">
            <a:avLst/>
          </a:prstGeom>
        </p:spPr>
      </p:pic>
    </p:spTree>
    <p:extLst>
      <p:ext uri="{BB962C8B-B14F-4D97-AF65-F5344CB8AC3E}">
        <p14:creationId xmlns:p14="http://schemas.microsoft.com/office/powerpoint/2010/main" val="498107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3807" y="123824"/>
            <a:ext cx="8386233" cy="6289675"/>
          </a:xfrm>
          <a:prstGeom prst="rect">
            <a:avLst/>
          </a:prstGeom>
        </p:spPr>
      </p:pic>
    </p:spTree>
    <p:extLst>
      <p:ext uri="{BB962C8B-B14F-4D97-AF65-F5344CB8AC3E}">
        <p14:creationId xmlns:p14="http://schemas.microsoft.com/office/powerpoint/2010/main" val="14625856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8937" y="625642"/>
            <a:ext cx="6995999" cy="5474369"/>
          </a:xfrm>
          <a:prstGeom prst="rect">
            <a:avLst/>
          </a:prstGeom>
        </p:spPr>
      </p:pic>
    </p:spTree>
    <p:extLst>
      <p:ext uri="{BB962C8B-B14F-4D97-AF65-F5344CB8AC3E}">
        <p14:creationId xmlns:p14="http://schemas.microsoft.com/office/powerpoint/2010/main" val="25994336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26005" y="365126"/>
            <a:ext cx="6091989" cy="6396588"/>
          </a:xfrm>
          <a:prstGeom prst="rect">
            <a:avLst/>
          </a:prstGeom>
        </p:spPr>
      </p:pic>
    </p:spTree>
    <p:extLst>
      <p:ext uri="{BB962C8B-B14F-4D97-AF65-F5344CB8AC3E}">
        <p14:creationId xmlns:p14="http://schemas.microsoft.com/office/powerpoint/2010/main" val="30683239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225424"/>
            <a:ext cx="7886700" cy="6217349"/>
          </a:xfrm>
          <a:prstGeom prst="rect">
            <a:avLst/>
          </a:prstGeom>
        </p:spPr>
      </p:pic>
    </p:spTree>
    <p:extLst>
      <p:ext uri="{BB962C8B-B14F-4D97-AF65-F5344CB8AC3E}">
        <p14:creationId xmlns:p14="http://schemas.microsoft.com/office/powerpoint/2010/main" val="3959903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07790" y="249489"/>
            <a:ext cx="8201749" cy="6151312"/>
          </a:xfrm>
          <a:prstGeom prst="rect">
            <a:avLst/>
          </a:prstGeom>
        </p:spPr>
      </p:pic>
    </p:spTree>
    <p:extLst>
      <p:ext uri="{BB962C8B-B14F-4D97-AF65-F5344CB8AC3E}">
        <p14:creationId xmlns:p14="http://schemas.microsoft.com/office/powerpoint/2010/main" val="19133316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3"/>
          <a:stretch>
            <a:fillRect/>
          </a:stretch>
        </p:blipFill>
        <p:spPr>
          <a:xfrm>
            <a:off x="206885" y="182598"/>
            <a:ext cx="8730229" cy="6492803"/>
          </a:xfrm>
          <a:prstGeom prst="rect">
            <a:avLst/>
          </a:prstGeom>
        </p:spPr>
      </p:pic>
      <p:pic>
        <p:nvPicPr>
          <p:cNvPr id="7" name="Picture 6"/>
          <p:cNvPicPr>
            <a:picLocks noChangeAspect="1"/>
          </p:cNvPicPr>
          <p:nvPr/>
        </p:nvPicPr>
        <p:blipFill>
          <a:blip r:embed="rId4"/>
          <a:stretch>
            <a:fillRect/>
          </a:stretch>
        </p:blipFill>
        <p:spPr>
          <a:xfrm>
            <a:off x="1447800" y="25948"/>
            <a:ext cx="6601326" cy="6601326"/>
          </a:xfrm>
          <a:prstGeom prst="rect">
            <a:avLst/>
          </a:prstGeom>
        </p:spPr>
      </p:pic>
    </p:spTree>
    <p:extLst>
      <p:ext uri="{BB962C8B-B14F-4D97-AF65-F5344CB8AC3E}">
        <p14:creationId xmlns:p14="http://schemas.microsoft.com/office/powerpoint/2010/main" val="1659024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2"/>
          <a:stretch>
            <a:fillRect/>
          </a:stretch>
        </p:blipFill>
        <p:spPr>
          <a:xfrm>
            <a:off x="206885" y="182598"/>
            <a:ext cx="8730229" cy="6492803"/>
          </a:xfrm>
          <a:prstGeom prst="rect">
            <a:avLst/>
          </a:prstGeom>
        </p:spPr>
      </p:pic>
      <p:pic>
        <p:nvPicPr>
          <p:cNvPr id="6" name="Picture 5"/>
          <p:cNvPicPr>
            <a:picLocks noChangeAspect="1"/>
          </p:cNvPicPr>
          <p:nvPr/>
        </p:nvPicPr>
        <p:blipFill>
          <a:blip r:embed="rId3"/>
          <a:stretch>
            <a:fillRect/>
          </a:stretch>
        </p:blipFill>
        <p:spPr>
          <a:xfrm>
            <a:off x="1787942" y="320555"/>
            <a:ext cx="5921041" cy="6192826"/>
          </a:xfrm>
          <a:prstGeom prst="rect">
            <a:avLst/>
          </a:prstGeom>
        </p:spPr>
      </p:pic>
    </p:spTree>
    <p:extLst>
      <p:ext uri="{BB962C8B-B14F-4D97-AF65-F5344CB8AC3E}">
        <p14:creationId xmlns:p14="http://schemas.microsoft.com/office/powerpoint/2010/main" val="14217992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3"/>
          <a:stretch>
            <a:fillRect/>
          </a:stretch>
        </p:blipFill>
        <p:spPr>
          <a:xfrm>
            <a:off x="206885" y="182598"/>
            <a:ext cx="8730229" cy="6492803"/>
          </a:xfrm>
          <a:prstGeom prst="rect">
            <a:avLst/>
          </a:prstGeom>
        </p:spPr>
      </p:pic>
      <p:pic>
        <p:nvPicPr>
          <p:cNvPr id="6" name="Picture 5"/>
          <p:cNvPicPr>
            <a:picLocks noChangeAspect="1"/>
          </p:cNvPicPr>
          <p:nvPr/>
        </p:nvPicPr>
        <p:blipFill>
          <a:blip r:embed="rId4"/>
          <a:stretch>
            <a:fillRect/>
          </a:stretch>
        </p:blipFill>
        <p:spPr>
          <a:xfrm>
            <a:off x="180473" y="168441"/>
            <a:ext cx="8662737" cy="6497053"/>
          </a:xfrm>
          <a:prstGeom prst="rect">
            <a:avLst/>
          </a:prstGeom>
        </p:spPr>
      </p:pic>
    </p:spTree>
    <p:extLst>
      <p:ext uri="{BB962C8B-B14F-4D97-AF65-F5344CB8AC3E}">
        <p14:creationId xmlns:p14="http://schemas.microsoft.com/office/powerpoint/2010/main" val="2025850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2"/>
          <a:stretch>
            <a:fillRect/>
          </a:stretch>
        </p:blipFill>
        <p:spPr>
          <a:xfrm>
            <a:off x="206885" y="182598"/>
            <a:ext cx="8730229" cy="6492803"/>
          </a:xfrm>
          <a:prstGeom prst="rect">
            <a:avLst/>
          </a:prstGeom>
        </p:spPr>
      </p:pic>
      <p:pic>
        <p:nvPicPr>
          <p:cNvPr id="6" name="Picture 5"/>
          <p:cNvPicPr>
            <a:picLocks noChangeAspect="1"/>
          </p:cNvPicPr>
          <p:nvPr/>
        </p:nvPicPr>
        <p:blipFill>
          <a:blip r:embed="rId3"/>
          <a:stretch>
            <a:fillRect/>
          </a:stretch>
        </p:blipFill>
        <p:spPr>
          <a:xfrm>
            <a:off x="180472" y="168442"/>
            <a:ext cx="8662737" cy="6497053"/>
          </a:xfrm>
          <a:prstGeom prst="rect">
            <a:avLst/>
          </a:prstGeom>
        </p:spPr>
      </p:pic>
    </p:spTree>
    <p:extLst>
      <p:ext uri="{BB962C8B-B14F-4D97-AF65-F5344CB8AC3E}">
        <p14:creationId xmlns:p14="http://schemas.microsoft.com/office/powerpoint/2010/main" val="42081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3"/>
          <a:stretch>
            <a:fillRect/>
          </a:stretch>
        </p:blipFill>
        <p:spPr>
          <a:xfrm>
            <a:off x="206885" y="182598"/>
            <a:ext cx="8730229" cy="6492803"/>
          </a:xfrm>
          <a:prstGeom prst="rect">
            <a:avLst/>
          </a:prstGeom>
        </p:spPr>
      </p:pic>
      <p:pic>
        <p:nvPicPr>
          <p:cNvPr id="6" name="Picture 5"/>
          <p:cNvPicPr>
            <a:picLocks noChangeAspect="1"/>
          </p:cNvPicPr>
          <p:nvPr/>
        </p:nvPicPr>
        <p:blipFill>
          <a:blip r:embed="rId4"/>
          <a:stretch>
            <a:fillRect/>
          </a:stretch>
        </p:blipFill>
        <p:spPr>
          <a:xfrm>
            <a:off x="228600" y="641683"/>
            <a:ext cx="8603382" cy="5550569"/>
          </a:xfrm>
          <a:prstGeom prst="rect">
            <a:avLst/>
          </a:prstGeom>
        </p:spPr>
      </p:pic>
    </p:spTree>
    <p:extLst>
      <p:ext uri="{BB962C8B-B14F-4D97-AF65-F5344CB8AC3E}">
        <p14:creationId xmlns:p14="http://schemas.microsoft.com/office/powerpoint/2010/main" val="4028088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244892" y="213018"/>
            <a:ext cx="4841707" cy="6441932"/>
          </a:xfrm>
          <a:prstGeom prst="rect">
            <a:avLst/>
          </a:prstGeom>
        </p:spPr>
      </p:pic>
    </p:spTree>
    <p:extLst>
      <p:ext uri="{BB962C8B-B14F-4D97-AF65-F5344CB8AC3E}">
        <p14:creationId xmlns:p14="http://schemas.microsoft.com/office/powerpoint/2010/main" val="3174394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177800"/>
            <a:ext cx="5196586" cy="6337300"/>
          </a:xfrm>
          <a:prstGeom prst="rect">
            <a:avLst/>
          </a:prstGeom>
        </p:spPr>
      </p:pic>
    </p:spTree>
    <p:extLst>
      <p:ext uri="{BB962C8B-B14F-4D97-AF65-F5344CB8AC3E}">
        <p14:creationId xmlns:p14="http://schemas.microsoft.com/office/powerpoint/2010/main" val="33567520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39892" y="852576"/>
            <a:ext cx="8483519" cy="4766171"/>
          </a:xfrm>
          <a:prstGeom prst="rect">
            <a:avLst/>
          </a:prstGeom>
        </p:spPr>
      </p:pic>
    </p:spTree>
    <p:extLst>
      <p:ext uri="{BB962C8B-B14F-4D97-AF65-F5344CB8AC3E}">
        <p14:creationId xmlns:p14="http://schemas.microsoft.com/office/powerpoint/2010/main" val="4547873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34314" y="330576"/>
            <a:ext cx="5444790" cy="6169850"/>
          </a:xfrm>
          <a:prstGeom prst="rect">
            <a:avLst/>
          </a:prstGeom>
        </p:spPr>
      </p:pic>
    </p:spTree>
    <p:extLst>
      <p:ext uri="{BB962C8B-B14F-4D97-AF65-F5344CB8AC3E}">
        <p14:creationId xmlns:p14="http://schemas.microsoft.com/office/powerpoint/2010/main" val="11867188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413456"/>
            <a:ext cx="80581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47913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933" y="548657"/>
            <a:ext cx="8351944" cy="521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9765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489" y="135466"/>
            <a:ext cx="8805333" cy="6423377"/>
          </a:xfrm>
        </p:spPr>
        <p:txBody>
          <a:bodyPr/>
          <a:lstStyle/>
          <a:p>
            <a:pPr marL="0" indent="0">
              <a:buNone/>
            </a:pPr>
            <a:r>
              <a:rPr lang="en-US" dirty="0">
                <a:hlinkClick r:id="rId2"/>
              </a:rPr>
              <a:t>http://</a:t>
            </a:r>
            <a:r>
              <a:rPr lang="en-US" dirty="0" smtClean="0">
                <a:hlinkClick r:id="rId2"/>
              </a:rPr>
              <a:t>www.lcms.org/lutheran-center-for-religious-liberty</a:t>
            </a:r>
            <a:endParaRPr lang="en-US" dirty="0" smtClean="0"/>
          </a:p>
          <a:p>
            <a:pPr algn="ctr" fontAlgn="base"/>
            <a:r>
              <a:rPr lang="en-US" dirty="0"/>
              <a:t>Lutheran Center for Religious </a:t>
            </a:r>
            <a:r>
              <a:rPr lang="en-US" dirty="0" smtClean="0"/>
              <a:t>Liberty</a:t>
            </a:r>
            <a:endParaRPr lang="en-US" dirty="0"/>
          </a:p>
          <a:p>
            <a:pPr algn="ctr" fontAlgn="base"/>
            <a:r>
              <a:rPr lang="en-US" dirty="0"/>
              <a:t>The mission of the Lutheran Center for Religious Liberty is to ignite and fuel a uniquely Lutheran response to increasing intrusions, limitations and challenges by the government in the life of the Church, while educating, encouraging and equipping LCMS members and organizations to take informed action in support of marriage, life and religious freedom.</a:t>
            </a:r>
          </a:p>
          <a:p>
            <a:pPr marL="0" indent="0">
              <a:buNone/>
            </a:pP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58" y="4208462"/>
            <a:ext cx="8020471" cy="165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1292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628" y="289234"/>
            <a:ext cx="7886700" cy="345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2666" y="3952501"/>
            <a:ext cx="8257823" cy="2985433"/>
          </a:xfrm>
          <a:prstGeom prst="rect">
            <a:avLst/>
          </a:prstGeom>
        </p:spPr>
        <p:txBody>
          <a:bodyPr wrap="square">
            <a:spAutoFit/>
          </a:bodyPr>
          <a:lstStyle/>
          <a:p>
            <a:pPr algn="ctr"/>
            <a:r>
              <a:rPr lang="en-US" sz="2000" b="1" dirty="0">
                <a:hlinkClick r:id="rId3"/>
              </a:rPr>
              <a:t>http://</a:t>
            </a:r>
            <a:r>
              <a:rPr lang="en-US" sz="2000" b="1" dirty="0" smtClean="0">
                <a:hlinkClick r:id="rId3"/>
              </a:rPr>
              <a:t>www.lcms.org/social-issues/free-to-be-faithful</a:t>
            </a:r>
            <a:endParaRPr lang="en-US" sz="2000" b="1" dirty="0" smtClean="0"/>
          </a:p>
          <a:p>
            <a:pPr algn="ctr" fontAlgn="base"/>
            <a:r>
              <a:rPr lang="en-US" sz="2000" b="1" dirty="0"/>
              <a:t>A religious liberty education and awareness campaign from The Lutheran Church—Missouri Synod</a:t>
            </a:r>
            <a:endParaRPr lang="en-US" sz="2000" dirty="0"/>
          </a:p>
          <a:p>
            <a:pPr algn="ctr" fontAlgn="base"/>
            <a:r>
              <a:rPr lang="en-US" sz="2000" dirty="0"/>
              <a:t>In response to increasing intrusions by government in the realm of the church, the LCMS launched this “Free to be Faithful” campaign in September 2012 to educate and move people to take informed action to protect religious freedom and all the cultural issues that pertain to it: confessing the faith in the public square, marriage, defending the sanctity of human life, etc.</a:t>
            </a:r>
          </a:p>
          <a:p>
            <a:endParaRPr lang="en-US" sz="2800" b="1" dirty="0"/>
          </a:p>
        </p:txBody>
      </p:sp>
    </p:spTree>
    <p:extLst>
      <p:ext uri="{BB962C8B-B14F-4D97-AF65-F5344CB8AC3E}">
        <p14:creationId xmlns:p14="http://schemas.microsoft.com/office/powerpoint/2010/main" val="9936439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29165" y="0"/>
            <a:ext cx="5458224" cy="6684427"/>
          </a:xfrm>
          <a:prstGeom prst="rect">
            <a:avLst/>
          </a:prstGeom>
        </p:spPr>
      </p:pic>
    </p:spTree>
    <p:extLst>
      <p:ext uri="{BB962C8B-B14F-4D97-AF65-F5344CB8AC3E}">
        <p14:creationId xmlns:p14="http://schemas.microsoft.com/office/powerpoint/2010/main" val="36025441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0656" y="365126"/>
            <a:ext cx="6262688" cy="6262688"/>
          </a:xfrm>
          <a:prstGeom prst="rect">
            <a:avLst/>
          </a:prstGeom>
        </p:spPr>
      </p:pic>
    </p:spTree>
    <p:extLst>
      <p:ext uri="{BB962C8B-B14F-4D97-AF65-F5344CB8AC3E}">
        <p14:creationId xmlns:p14="http://schemas.microsoft.com/office/powerpoint/2010/main" val="25407459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9144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43265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743827" y="497474"/>
            <a:ext cx="5836068" cy="5836068"/>
          </a:xfrm>
          <a:prstGeom prst="rect">
            <a:avLst/>
          </a:prstGeom>
        </p:spPr>
      </p:pic>
    </p:spTree>
    <p:extLst>
      <p:ext uri="{BB962C8B-B14F-4D97-AF65-F5344CB8AC3E}">
        <p14:creationId xmlns:p14="http://schemas.microsoft.com/office/powerpoint/2010/main" val="1934538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750" y="381000"/>
            <a:ext cx="8110054" cy="5969000"/>
          </a:xfrm>
          <a:prstGeom prst="rect">
            <a:avLst/>
          </a:prstGeom>
        </p:spPr>
      </p:pic>
    </p:spTree>
    <p:extLst>
      <p:ext uri="{BB962C8B-B14F-4D97-AF65-F5344CB8AC3E}">
        <p14:creationId xmlns:p14="http://schemas.microsoft.com/office/powerpoint/2010/main" val="27632043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863" y="45997"/>
            <a:ext cx="7716251" cy="6812003"/>
          </a:xfrm>
          <a:prstGeom prst="rect">
            <a:avLst/>
          </a:prstGeom>
        </p:spPr>
      </p:pic>
    </p:spTree>
    <p:extLst>
      <p:ext uri="{BB962C8B-B14F-4D97-AF65-F5344CB8AC3E}">
        <p14:creationId xmlns:p14="http://schemas.microsoft.com/office/powerpoint/2010/main" val="15510072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6176" y="477884"/>
            <a:ext cx="4812771" cy="5610610"/>
          </a:xfrm>
          <a:prstGeom prst="rect">
            <a:avLst/>
          </a:prstGeom>
        </p:spPr>
      </p:pic>
    </p:spTree>
    <p:extLst>
      <p:ext uri="{BB962C8B-B14F-4D97-AF65-F5344CB8AC3E}">
        <p14:creationId xmlns:p14="http://schemas.microsoft.com/office/powerpoint/2010/main" val="25903679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23025" y="1027907"/>
            <a:ext cx="6697949" cy="4739397"/>
          </a:xfrm>
          <a:prstGeom prst="rect">
            <a:avLst/>
          </a:prstGeom>
        </p:spPr>
      </p:pic>
    </p:spTree>
    <p:extLst>
      <p:ext uri="{BB962C8B-B14F-4D97-AF65-F5344CB8AC3E}">
        <p14:creationId xmlns:p14="http://schemas.microsoft.com/office/powerpoint/2010/main" val="4472846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8604" y="574340"/>
            <a:ext cx="8506791" cy="5633954"/>
          </a:xfrm>
          <a:prstGeom prst="rect">
            <a:avLst/>
          </a:prstGeom>
        </p:spPr>
      </p:pic>
    </p:spTree>
    <p:extLst>
      <p:ext uri="{BB962C8B-B14F-4D97-AF65-F5344CB8AC3E}">
        <p14:creationId xmlns:p14="http://schemas.microsoft.com/office/powerpoint/2010/main" val="1599451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60249" y="365126"/>
            <a:ext cx="6223502" cy="6223502"/>
          </a:xfrm>
          <a:prstGeom prst="rect">
            <a:avLst/>
          </a:prstGeom>
        </p:spPr>
      </p:pic>
    </p:spTree>
    <p:extLst>
      <p:ext uri="{BB962C8B-B14F-4D97-AF65-F5344CB8AC3E}">
        <p14:creationId xmlns:p14="http://schemas.microsoft.com/office/powerpoint/2010/main" val="1654495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3631" y="108284"/>
            <a:ext cx="6400800" cy="6665495"/>
          </a:xfrm>
          <a:prstGeom prst="rect">
            <a:avLst/>
          </a:prstGeom>
        </p:spPr>
      </p:pic>
    </p:spTree>
    <p:extLst>
      <p:ext uri="{BB962C8B-B14F-4D97-AF65-F5344CB8AC3E}">
        <p14:creationId xmlns:p14="http://schemas.microsoft.com/office/powerpoint/2010/main" val="19948521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8" y="372978"/>
            <a:ext cx="8903368" cy="5787189"/>
          </a:xfrm>
          <a:prstGeom prst="rect">
            <a:avLst/>
          </a:prstGeom>
        </p:spPr>
      </p:pic>
    </p:spTree>
    <p:extLst>
      <p:ext uri="{BB962C8B-B14F-4D97-AF65-F5344CB8AC3E}">
        <p14:creationId xmlns:p14="http://schemas.microsoft.com/office/powerpoint/2010/main" val="606053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6357" y="830930"/>
            <a:ext cx="8589046" cy="4294523"/>
          </a:xfrm>
          <a:prstGeom prst="rect">
            <a:avLst/>
          </a:prstGeom>
        </p:spPr>
      </p:pic>
    </p:spTree>
    <p:extLst>
      <p:ext uri="{BB962C8B-B14F-4D97-AF65-F5344CB8AC3E}">
        <p14:creationId xmlns:p14="http://schemas.microsoft.com/office/powerpoint/2010/main" val="3923283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221" y="409075"/>
            <a:ext cx="8874865" cy="5919535"/>
          </a:xfrm>
          <a:prstGeom prst="rect">
            <a:avLst/>
          </a:prstGeom>
        </p:spPr>
      </p:pic>
    </p:spTree>
    <p:extLst>
      <p:ext uri="{BB962C8B-B14F-4D97-AF65-F5344CB8AC3E}">
        <p14:creationId xmlns:p14="http://schemas.microsoft.com/office/powerpoint/2010/main" val="2528763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5722" y="931695"/>
            <a:ext cx="8477021" cy="4759242"/>
          </a:xfrm>
          <a:prstGeom prst="rect">
            <a:avLst/>
          </a:prstGeom>
        </p:spPr>
      </p:pic>
    </p:spTree>
    <p:extLst>
      <p:ext uri="{BB962C8B-B14F-4D97-AF65-F5344CB8AC3E}">
        <p14:creationId xmlns:p14="http://schemas.microsoft.com/office/powerpoint/2010/main" val="373212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630" y="241300"/>
            <a:ext cx="8413569" cy="6176962"/>
          </a:xfrm>
          <a:prstGeom prst="rect">
            <a:avLst/>
          </a:prstGeom>
        </p:spPr>
      </p:pic>
    </p:spTree>
    <p:extLst>
      <p:ext uri="{BB962C8B-B14F-4D97-AF65-F5344CB8AC3E}">
        <p14:creationId xmlns:p14="http://schemas.microsoft.com/office/powerpoint/2010/main" val="1956401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159" y="750376"/>
            <a:ext cx="9103841" cy="5120910"/>
          </a:xfrm>
          <a:prstGeom prst="rect">
            <a:avLst/>
          </a:prstGeom>
        </p:spPr>
      </p:pic>
    </p:spTree>
    <p:extLst>
      <p:ext uri="{BB962C8B-B14F-4D97-AF65-F5344CB8AC3E}">
        <p14:creationId xmlns:p14="http://schemas.microsoft.com/office/powerpoint/2010/main" val="2001987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9600" y="532398"/>
            <a:ext cx="8477751" cy="5651834"/>
          </a:xfrm>
          <a:prstGeom prst="rect">
            <a:avLst/>
          </a:prstGeom>
        </p:spPr>
      </p:pic>
    </p:spTree>
    <p:extLst>
      <p:ext uri="{BB962C8B-B14F-4D97-AF65-F5344CB8AC3E}">
        <p14:creationId xmlns:p14="http://schemas.microsoft.com/office/powerpoint/2010/main" val="14272195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0326" y="652754"/>
            <a:ext cx="8503348" cy="5519446"/>
          </a:xfrm>
          <a:prstGeom prst="rect">
            <a:avLst/>
          </a:prstGeom>
        </p:spPr>
      </p:pic>
    </p:spTree>
    <p:extLst>
      <p:ext uri="{BB962C8B-B14F-4D97-AF65-F5344CB8AC3E}">
        <p14:creationId xmlns:p14="http://schemas.microsoft.com/office/powerpoint/2010/main" val="3251698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85307" y="617788"/>
            <a:ext cx="7405881" cy="5554411"/>
          </a:xfrm>
          <a:prstGeom prst="rect">
            <a:avLst/>
          </a:prstGeom>
        </p:spPr>
      </p:pic>
    </p:spTree>
    <p:extLst>
      <p:ext uri="{BB962C8B-B14F-4D97-AF65-F5344CB8AC3E}">
        <p14:creationId xmlns:p14="http://schemas.microsoft.com/office/powerpoint/2010/main" val="3521907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48990" y="365126"/>
            <a:ext cx="7724471" cy="5801936"/>
          </a:xfrm>
          <a:prstGeom prst="rect">
            <a:avLst/>
          </a:prstGeom>
        </p:spPr>
      </p:pic>
    </p:spTree>
    <p:extLst>
      <p:ext uri="{BB962C8B-B14F-4D97-AF65-F5344CB8AC3E}">
        <p14:creationId xmlns:p14="http://schemas.microsoft.com/office/powerpoint/2010/main" val="2847874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8097" y="174750"/>
            <a:ext cx="8461208" cy="6330904"/>
          </a:xfrm>
          <a:prstGeom prst="rect">
            <a:avLst/>
          </a:prstGeom>
        </p:spPr>
      </p:pic>
    </p:spTree>
    <p:extLst>
      <p:ext uri="{BB962C8B-B14F-4D97-AF65-F5344CB8AC3E}">
        <p14:creationId xmlns:p14="http://schemas.microsoft.com/office/powerpoint/2010/main" val="2790659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0140" y="261519"/>
            <a:ext cx="8249876" cy="6187407"/>
          </a:xfrm>
          <a:prstGeom prst="rect">
            <a:avLst/>
          </a:prstGeom>
        </p:spPr>
      </p:pic>
    </p:spTree>
    <p:extLst>
      <p:ext uri="{BB962C8B-B14F-4D97-AF65-F5344CB8AC3E}">
        <p14:creationId xmlns:p14="http://schemas.microsoft.com/office/powerpoint/2010/main" val="3818663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00038" y="342357"/>
            <a:ext cx="8615362" cy="6162174"/>
          </a:xfrm>
          <a:prstGeom prst="rect">
            <a:avLst/>
          </a:prstGeom>
        </p:spPr>
      </p:pic>
    </p:spTree>
    <p:extLst>
      <p:ext uri="{BB962C8B-B14F-4D97-AF65-F5344CB8AC3E}">
        <p14:creationId xmlns:p14="http://schemas.microsoft.com/office/powerpoint/2010/main" val="1777318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0577" y="180474"/>
            <a:ext cx="8662736" cy="6497052"/>
          </a:xfrm>
          <a:prstGeom prst="rect">
            <a:avLst/>
          </a:prstGeom>
        </p:spPr>
      </p:pic>
    </p:spTree>
    <p:extLst>
      <p:ext uri="{BB962C8B-B14F-4D97-AF65-F5344CB8AC3E}">
        <p14:creationId xmlns:p14="http://schemas.microsoft.com/office/powerpoint/2010/main" val="653998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7889" y="365126"/>
            <a:ext cx="8601076" cy="5934743"/>
          </a:xfrm>
          <a:prstGeom prst="rect">
            <a:avLst/>
          </a:prstGeom>
        </p:spPr>
      </p:pic>
    </p:spTree>
    <p:extLst>
      <p:ext uri="{BB962C8B-B14F-4D97-AF65-F5344CB8AC3E}">
        <p14:creationId xmlns:p14="http://schemas.microsoft.com/office/powerpoint/2010/main" val="3628113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00" y="0"/>
            <a:ext cx="6642100" cy="6642100"/>
          </a:xfrm>
          <a:prstGeom prst="rect">
            <a:avLst/>
          </a:prstGeom>
        </p:spPr>
      </p:pic>
    </p:spTree>
    <p:extLst>
      <p:ext uri="{BB962C8B-B14F-4D97-AF65-F5344CB8AC3E}">
        <p14:creationId xmlns:p14="http://schemas.microsoft.com/office/powerpoint/2010/main" val="42634193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2663" y="577516"/>
            <a:ext cx="8726654" cy="5077326"/>
          </a:xfrm>
          <a:prstGeom prst="rect">
            <a:avLst/>
          </a:prstGeom>
        </p:spPr>
      </p:pic>
    </p:spTree>
    <p:extLst>
      <p:ext uri="{BB962C8B-B14F-4D97-AF65-F5344CB8AC3E}">
        <p14:creationId xmlns:p14="http://schemas.microsoft.com/office/powerpoint/2010/main" val="22453750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411264" y="773070"/>
            <a:ext cx="8321471" cy="4869740"/>
          </a:xfrm>
          <a:prstGeom prst="rect">
            <a:avLst/>
          </a:prstGeom>
        </p:spPr>
      </p:pic>
    </p:spTree>
    <p:extLst>
      <p:ext uri="{BB962C8B-B14F-4D97-AF65-F5344CB8AC3E}">
        <p14:creationId xmlns:p14="http://schemas.microsoft.com/office/powerpoint/2010/main" val="11154274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2315" r="22471"/>
          <a:stretch/>
        </p:blipFill>
        <p:spPr>
          <a:xfrm>
            <a:off x="1407695" y="153235"/>
            <a:ext cx="6328610" cy="6447332"/>
          </a:xfrm>
          <a:prstGeom prst="rect">
            <a:avLst/>
          </a:prstGeom>
        </p:spPr>
      </p:pic>
    </p:spTree>
    <p:extLst>
      <p:ext uri="{BB962C8B-B14F-4D97-AF65-F5344CB8AC3E}">
        <p14:creationId xmlns:p14="http://schemas.microsoft.com/office/powerpoint/2010/main" val="30943749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41" y="675565"/>
            <a:ext cx="8545917" cy="5412414"/>
          </a:xfrm>
          <a:prstGeom prst="rect">
            <a:avLst/>
          </a:prstGeom>
        </p:spPr>
      </p:pic>
    </p:spTree>
    <p:extLst>
      <p:ext uri="{BB962C8B-B14F-4D97-AF65-F5344CB8AC3E}">
        <p14:creationId xmlns:p14="http://schemas.microsoft.com/office/powerpoint/2010/main" val="30300841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63517" y="273551"/>
            <a:ext cx="6216966" cy="6452102"/>
          </a:xfrm>
          <a:prstGeom prst="rect">
            <a:avLst/>
          </a:prstGeom>
        </p:spPr>
      </p:pic>
    </p:spTree>
    <p:extLst>
      <p:ext uri="{BB962C8B-B14F-4D97-AF65-F5344CB8AC3E}">
        <p14:creationId xmlns:p14="http://schemas.microsoft.com/office/powerpoint/2010/main" val="3457803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3134" y="550278"/>
            <a:ext cx="8597732" cy="5694112"/>
          </a:xfrm>
          <a:prstGeom prst="rect">
            <a:avLst/>
          </a:prstGeom>
        </p:spPr>
      </p:pic>
    </p:spTree>
    <p:extLst>
      <p:ext uri="{BB962C8B-B14F-4D97-AF65-F5344CB8AC3E}">
        <p14:creationId xmlns:p14="http://schemas.microsoft.com/office/powerpoint/2010/main" val="37219182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00789"/>
            <a:ext cx="8650705" cy="6424864"/>
          </a:xfrm>
        </p:spPr>
        <p:txBody>
          <a:bodyPr>
            <a:normAutofit fontScale="25000" lnSpcReduction="20000"/>
          </a:bodyPr>
          <a:lstStyle/>
          <a:p>
            <a:pPr indent="457200" algn="just">
              <a:lnSpc>
                <a:spcPct val="107000"/>
              </a:lnSpc>
              <a:spcBef>
                <a:spcPts val="0"/>
              </a:spcBef>
            </a:pPr>
            <a:r>
              <a:rPr lang="en-US" sz="800" b="1" u="sng" dirty="0" smtClean="0"/>
              <a:t>A</a:t>
            </a:r>
            <a:endParaRPr lang="en-US" sz="88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9600" b="1" u="sng" dirty="0">
                <a:ea typeface="Calibri"/>
                <a:cs typeface="Times New Roman"/>
              </a:rPr>
              <a:t>TEXT: </a:t>
            </a:r>
            <a:endParaRPr lang="en-US" sz="9600" b="1" u="sng" dirty="0" smtClean="0">
              <a:ea typeface="Calibri"/>
              <a:cs typeface="Times New Roman"/>
            </a:endParaRPr>
          </a:p>
          <a:p>
            <a:pPr algn="just">
              <a:lnSpc>
                <a:spcPct val="107000"/>
              </a:lnSpc>
              <a:spcBef>
                <a:spcPts val="0"/>
              </a:spcBef>
            </a:pPr>
            <a:r>
              <a:rPr lang="en-US" sz="8800" dirty="0" smtClean="0">
                <a:latin typeface="Times New Roman"/>
                <a:ea typeface="Calibri"/>
                <a:cs typeface="Times New Roman"/>
              </a:rPr>
              <a:t>        (1)  So </a:t>
            </a:r>
            <a:r>
              <a:rPr lang="en-US" sz="8800" dirty="0">
                <a:latin typeface="Times New Roman"/>
                <a:ea typeface="Calibri"/>
                <a:cs typeface="Times New Roman"/>
              </a:rPr>
              <a:t>Moses continued to speak these words to all Israel. (2) And he said to them, "I am 120 years old today. I am no longer able to go out and come in. </a:t>
            </a:r>
            <a:r>
              <a:rPr lang="en-US" sz="8800" b="1" dirty="0">
                <a:latin typeface="Times New Roman"/>
                <a:ea typeface="Calibri"/>
                <a:cs typeface="Times New Roman"/>
              </a:rPr>
              <a:t>The Lord</a:t>
            </a:r>
            <a:r>
              <a:rPr lang="en-US" sz="8800" dirty="0">
                <a:latin typeface="Times New Roman"/>
                <a:ea typeface="Calibri"/>
                <a:cs typeface="Times New Roman"/>
              </a:rPr>
              <a:t> has said to me, 'You shall not go over this Jordan.' (3) </a:t>
            </a:r>
            <a:r>
              <a:rPr lang="en-US" sz="8800" b="1" dirty="0">
                <a:latin typeface="Times New Roman"/>
                <a:ea typeface="Calibri"/>
                <a:cs typeface="Times New Roman"/>
              </a:rPr>
              <a:t>The Lord your God himself</a:t>
            </a:r>
            <a:r>
              <a:rPr lang="en-US" sz="8800" dirty="0">
                <a:latin typeface="Times New Roman"/>
                <a:ea typeface="Calibri"/>
                <a:cs typeface="Times New Roman"/>
              </a:rPr>
              <a:t> will go over before you. He will destroy these nations before you, so that you shall dispossess them, and Joshua will go over at your head, as </a:t>
            </a:r>
            <a:r>
              <a:rPr lang="en-US" sz="8800" b="1" dirty="0">
                <a:latin typeface="Times New Roman"/>
                <a:ea typeface="Calibri"/>
                <a:cs typeface="Times New Roman"/>
              </a:rPr>
              <a:t>the Lord</a:t>
            </a:r>
            <a:r>
              <a:rPr lang="en-US" sz="8800" dirty="0">
                <a:latin typeface="Times New Roman"/>
                <a:ea typeface="Calibri"/>
                <a:cs typeface="Times New Roman"/>
              </a:rPr>
              <a:t> has spoken. (4) And </a:t>
            </a:r>
            <a:r>
              <a:rPr lang="en-US" sz="8800" b="1" dirty="0">
                <a:latin typeface="Times New Roman"/>
                <a:ea typeface="Calibri"/>
                <a:cs typeface="Times New Roman"/>
              </a:rPr>
              <a:t>the Lord </a:t>
            </a:r>
            <a:r>
              <a:rPr lang="en-US" sz="8800" dirty="0">
                <a:latin typeface="Times New Roman"/>
                <a:ea typeface="Calibri"/>
                <a:cs typeface="Times New Roman"/>
              </a:rPr>
              <a:t>will do to them as he did to </a:t>
            </a:r>
            <a:r>
              <a:rPr lang="en-US" sz="8800" dirty="0" err="1">
                <a:latin typeface="Times New Roman"/>
                <a:ea typeface="Calibri"/>
                <a:cs typeface="Times New Roman"/>
              </a:rPr>
              <a:t>Sihon</a:t>
            </a:r>
            <a:r>
              <a:rPr lang="en-US" sz="8800" dirty="0">
                <a:latin typeface="Times New Roman"/>
                <a:ea typeface="Calibri"/>
                <a:cs typeface="Times New Roman"/>
              </a:rPr>
              <a:t> and </a:t>
            </a:r>
            <a:r>
              <a:rPr lang="en-US" sz="8800" dirty="0" err="1">
                <a:latin typeface="Times New Roman"/>
                <a:ea typeface="Calibri"/>
                <a:cs typeface="Times New Roman"/>
              </a:rPr>
              <a:t>Og</a:t>
            </a:r>
            <a:r>
              <a:rPr lang="en-US" sz="8800" dirty="0">
                <a:latin typeface="Times New Roman"/>
                <a:ea typeface="Calibri"/>
                <a:cs typeface="Times New Roman"/>
              </a:rPr>
              <a:t>, the kings of the Amorites, and to their land, when he destroyed them. (5) And </a:t>
            </a:r>
            <a:r>
              <a:rPr lang="en-US" sz="8800" b="1" dirty="0">
                <a:latin typeface="Times New Roman"/>
                <a:ea typeface="Calibri"/>
                <a:cs typeface="Times New Roman"/>
              </a:rPr>
              <a:t>the Lord</a:t>
            </a:r>
            <a:r>
              <a:rPr lang="en-US" sz="8800" dirty="0">
                <a:latin typeface="Times New Roman"/>
                <a:ea typeface="Calibri"/>
                <a:cs typeface="Times New Roman"/>
              </a:rPr>
              <a:t> will give them over to you, and you shall do to them according to the whole commandment that I have commanded you. (6) Be strong and courageous. Do not fear or be in dread of them, for it is </a:t>
            </a:r>
            <a:r>
              <a:rPr lang="en-US" sz="8800" b="1" dirty="0">
                <a:latin typeface="Times New Roman"/>
                <a:ea typeface="Calibri"/>
                <a:cs typeface="Times New Roman"/>
              </a:rPr>
              <a:t>the Lord your God</a:t>
            </a:r>
            <a:r>
              <a:rPr lang="en-US" sz="8800" dirty="0">
                <a:latin typeface="Times New Roman"/>
                <a:ea typeface="Calibri"/>
                <a:cs typeface="Times New Roman"/>
              </a:rPr>
              <a:t> who goes with you. He will not leave you or forsake you." </a:t>
            </a:r>
            <a:endParaRPr lang="en-US" sz="8800" dirty="0" smtClean="0">
              <a:latin typeface="Times New Roman"/>
              <a:ea typeface="Calibri"/>
              <a:cs typeface="Times New Roman"/>
            </a:endParaRPr>
          </a:p>
          <a:p>
            <a:pPr algn="just">
              <a:lnSpc>
                <a:spcPct val="107000"/>
              </a:lnSpc>
              <a:spcBef>
                <a:spcPts val="0"/>
              </a:spcBef>
            </a:pPr>
            <a:endParaRPr lang="en-US" sz="8800" dirty="0">
              <a:ea typeface="Calibri"/>
              <a:cs typeface="Times New Roman"/>
            </a:endParaRPr>
          </a:p>
          <a:p>
            <a:pPr algn="just">
              <a:lnSpc>
                <a:spcPct val="107000"/>
              </a:lnSpc>
              <a:spcBef>
                <a:spcPts val="0"/>
              </a:spcBef>
            </a:pPr>
            <a:r>
              <a:rPr lang="en-US" sz="8800" dirty="0">
                <a:latin typeface="Times New Roman"/>
                <a:ea typeface="Calibri"/>
                <a:cs typeface="Times New Roman"/>
              </a:rPr>
              <a:t>          (7) Then Moses summoned Joshua and said to him in the sight of all Israel, "Be strong and courageous, for you shall go with this people into the land that </a:t>
            </a:r>
            <a:r>
              <a:rPr lang="en-US" sz="8800" b="1" dirty="0">
                <a:latin typeface="Times New Roman"/>
                <a:ea typeface="Calibri"/>
                <a:cs typeface="Times New Roman"/>
              </a:rPr>
              <a:t>the Lord</a:t>
            </a:r>
            <a:r>
              <a:rPr lang="en-US" sz="8800" dirty="0">
                <a:latin typeface="Times New Roman"/>
                <a:ea typeface="Calibri"/>
                <a:cs typeface="Times New Roman"/>
              </a:rPr>
              <a:t> has sworn to their fathers to give them, and you shall put them in possession of it. (8) It is </a:t>
            </a:r>
            <a:r>
              <a:rPr lang="en-US" sz="8800" b="1" dirty="0">
                <a:latin typeface="Times New Roman"/>
                <a:ea typeface="Calibri"/>
                <a:cs typeface="Times New Roman"/>
              </a:rPr>
              <a:t>the Lord</a:t>
            </a:r>
            <a:r>
              <a:rPr lang="en-US" sz="8800" dirty="0">
                <a:latin typeface="Times New Roman"/>
                <a:ea typeface="Calibri"/>
                <a:cs typeface="Times New Roman"/>
              </a:rPr>
              <a:t> who goes before you. </a:t>
            </a:r>
            <a:r>
              <a:rPr lang="en-US" sz="8800" b="1" dirty="0">
                <a:latin typeface="Times New Roman"/>
                <a:ea typeface="Calibri"/>
                <a:cs typeface="Times New Roman"/>
              </a:rPr>
              <a:t>He will be with you; he will not leave you or forsake you</a:t>
            </a:r>
            <a:r>
              <a:rPr lang="en-US" sz="8800" dirty="0">
                <a:latin typeface="Times New Roman"/>
                <a:ea typeface="Calibri"/>
                <a:cs typeface="Times New Roman"/>
              </a:rPr>
              <a:t>. Do not fear or be dismayed." </a:t>
            </a:r>
            <a:endParaRPr lang="en-US" sz="8800" dirty="0">
              <a:ea typeface="Calibri"/>
              <a:cs typeface="Times New Roman"/>
            </a:endParaRPr>
          </a:p>
          <a:p>
            <a:endParaRPr lang="en-US" dirty="0"/>
          </a:p>
        </p:txBody>
      </p:sp>
    </p:spTree>
    <p:extLst>
      <p:ext uri="{BB962C8B-B14F-4D97-AF65-F5344CB8AC3E}">
        <p14:creationId xmlns:p14="http://schemas.microsoft.com/office/powerpoint/2010/main" val="10045414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599" y="385011"/>
            <a:ext cx="8518359" cy="6388767"/>
          </a:xfrm>
        </p:spPr>
        <p:txBody>
          <a:bodyPr>
            <a:noAutofit/>
          </a:bodyPr>
          <a:lstStyle/>
          <a:p>
            <a:pPr indent="457200" algn="just">
              <a:lnSpc>
                <a:spcPct val="107000"/>
              </a:lnSpc>
              <a:spcBef>
                <a:spcPts val="0"/>
              </a:spcBef>
              <a:tabLst>
                <a:tab pos="5200650" algn="l"/>
              </a:tabLst>
            </a:pPr>
            <a:r>
              <a:rPr lang="en-US" dirty="0">
                <a:latin typeface="Times New Roman"/>
                <a:ea typeface="Calibri"/>
                <a:cs typeface="Times New Roman"/>
              </a:rPr>
              <a:t> (9) Then Moses wrote this law and gave it to the priests, the sons of Levi, who carried </a:t>
            </a:r>
            <a:r>
              <a:rPr lang="en-US" b="1" dirty="0">
                <a:latin typeface="Times New Roman"/>
                <a:ea typeface="Calibri"/>
                <a:cs typeface="Times New Roman"/>
              </a:rPr>
              <a:t>the ark of the covenant of the Lord,</a:t>
            </a:r>
            <a:r>
              <a:rPr lang="en-US" dirty="0">
                <a:latin typeface="Times New Roman"/>
                <a:ea typeface="Calibri"/>
                <a:cs typeface="Times New Roman"/>
              </a:rPr>
              <a:t> and to all the elders of Israel. (10) And Moses commanded them, "At the end of every seven years, at the set time in the year of release, at the Feast of Booths, (11) when all Israel comes to appear before </a:t>
            </a:r>
            <a:r>
              <a:rPr lang="en-US" b="1" dirty="0">
                <a:latin typeface="Times New Roman"/>
                <a:ea typeface="Calibri"/>
                <a:cs typeface="Times New Roman"/>
              </a:rPr>
              <a:t>the Lord your God </a:t>
            </a:r>
            <a:r>
              <a:rPr lang="en-US" dirty="0">
                <a:latin typeface="Times New Roman"/>
                <a:ea typeface="Calibri"/>
                <a:cs typeface="Times New Roman"/>
              </a:rPr>
              <a:t>at the place that he will choose, you shall read </a:t>
            </a:r>
            <a:r>
              <a:rPr lang="en-US" b="1" dirty="0">
                <a:latin typeface="Times New Roman"/>
                <a:ea typeface="Calibri"/>
                <a:cs typeface="Times New Roman"/>
              </a:rPr>
              <a:t>this law</a:t>
            </a:r>
            <a:r>
              <a:rPr lang="en-US" dirty="0">
                <a:latin typeface="Times New Roman"/>
                <a:ea typeface="Calibri"/>
                <a:cs typeface="Times New Roman"/>
              </a:rPr>
              <a:t> before all Israel in their hearing. (12) Assemble the people, men, women, and little ones, and the sojourner within your towns, that they may hear and learn to fear the </a:t>
            </a:r>
            <a:r>
              <a:rPr lang="en-US" b="1" dirty="0">
                <a:latin typeface="Times New Roman"/>
                <a:ea typeface="Calibri"/>
                <a:cs typeface="Times New Roman"/>
              </a:rPr>
              <a:t>Lord your God</a:t>
            </a:r>
            <a:r>
              <a:rPr lang="en-US" dirty="0">
                <a:latin typeface="Times New Roman"/>
                <a:ea typeface="Calibri"/>
                <a:cs typeface="Times New Roman"/>
              </a:rPr>
              <a:t>, and be careful to do all </a:t>
            </a:r>
            <a:r>
              <a:rPr lang="en-US" b="1" dirty="0">
                <a:latin typeface="Times New Roman"/>
                <a:ea typeface="Calibri"/>
                <a:cs typeface="Times New Roman"/>
              </a:rPr>
              <a:t>the words of this law,</a:t>
            </a:r>
            <a:r>
              <a:rPr lang="en-US" dirty="0">
                <a:latin typeface="Times New Roman"/>
                <a:ea typeface="Calibri"/>
                <a:cs typeface="Times New Roman"/>
              </a:rPr>
              <a:t> (13) and that their children, who have not known it, may hear and learn to fear </a:t>
            </a:r>
            <a:r>
              <a:rPr lang="en-US" b="1" dirty="0">
                <a:latin typeface="Times New Roman"/>
                <a:ea typeface="Calibri"/>
                <a:cs typeface="Times New Roman"/>
              </a:rPr>
              <a:t>the Lord your God,</a:t>
            </a:r>
            <a:r>
              <a:rPr lang="en-US" dirty="0">
                <a:latin typeface="Times New Roman"/>
                <a:ea typeface="Calibri"/>
                <a:cs typeface="Times New Roman"/>
              </a:rPr>
              <a:t> as long as you live in the land that you are going over the Jordan to possess."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81588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568" y="180474"/>
            <a:ext cx="8626643" cy="6148137"/>
          </a:xfrm>
        </p:spPr>
        <p:txBody>
          <a:bodyPr>
            <a:noAutofit/>
          </a:bodyPr>
          <a:lstStyle/>
          <a:p>
            <a:pPr indent="457200" algn="just">
              <a:lnSpc>
                <a:spcPct val="107000"/>
              </a:lnSpc>
              <a:spcBef>
                <a:spcPts val="0"/>
              </a:spcBef>
              <a:tabLst>
                <a:tab pos="5200650" algn="l"/>
              </a:tabLst>
            </a:pPr>
            <a:r>
              <a:rPr lang="en-US" dirty="0">
                <a:latin typeface="Times New Roman"/>
                <a:ea typeface="Calibri"/>
                <a:cs typeface="Times New Roman"/>
              </a:rPr>
              <a:t> (14) And </a:t>
            </a:r>
            <a:r>
              <a:rPr lang="en-US" b="1" dirty="0">
                <a:latin typeface="Times New Roman"/>
                <a:ea typeface="Calibri"/>
                <a:cs typeface="Times New Roman"/>
              </a:rPr>
              <a:t>the Lord</a:t>
            </a:r>
            <a:r>
              <a:rPr lang="en-US" dirty="0">
                <a:latin typeface="Times New Roman"/>
                <a:ea typeface="Calibri"/>
                <a:cs typeface="Times New Roman"/>
              </a:rPr>
              <a:t> said to Moses, "Behold, the days approach when you must die. Call Joshua and present yourselves in the tent of meeting, that I may commission him." And Moses and Joshua went and presented themselves in the tent of meeting. (15) And </a:t>
            </a:r>
            <a:r>
              <a:rPr lang="en-US" b="1" dirty="0">
                <a:latin typeface="Times New Roman"/>
                <a:ea typeface="Calibri"/>
                <a:cs typeface="Times New Roman"/>
              </a:rPr>
              <a:t>the Lord</a:t>
            </a:r>
            <a:r>
              <a:rPr lang="en-US" dirty="0">
                <a:latin typeface="Times New Roman"/>
                <a:ea typeface="Calibri"/>
                <a:cs typeface="Times New Roman"/>
              </a:rPr>
              <a:t> appeared in the tent in a pillar of cloud. And the pillar of cloud stood over the entrance of the tent. (16) And </a:t>
            </a:r>
            <a:r>
              <a:rPr lang="en-US" b="1" dirty="0">
                <a:latin typeface="Times New Roman"/>
                <a:ea typeface="Calibri"/>
                <a:cs typeface="Times New Roman"/>
              </a:rPr>
              <a:t>the Lord </a:t>
            </a:r>
            <a:r>
              <a:rPr lang="en-US" dirty="0">
                <a:latin typeface="Times New Roman"/>
                <a:ea typeface="Calibri"/>
                <a:cs typeface="Times New Roman"/>
              </a:rPr>
              <a:t>said to Moses, "Behold, you are about to lie down with your fathers. Then this people will rise and whore after the foreign gods among them in the land that they are entering, and they will forsake me and break my covenant that I have made with them. (17) Then my anger will be kindled against them in that day, and I will forsake them and hide my face from them, and they will be devoured. And many evils and troubles will come upon them, so that they will say in that day, 'Have not these evils come upon us because </a:t>
            </a:r>
            <a:r>
              <a:rPr lang="en-US" b="1" dirty="0">
                <a:latin typeface="Times New Roman"/>
                <a:ea typeface="Calibri"/>
                <a:cs typeface="Times New Roman"/>
              </a:rPr>
              <a:t>our God</a:t>
            </a:r>
            <a:r>
              <a:rPr lang="en-US" dirty="0">
                <a:latin typeface="Times New Roman"/>
                <a:ea typeface="Calibri"/>
                <a:cs typeface="Times New Roman"/>
              </a:rPr>
              <a:t> is not among us?' (18) And I will surely hide my face in that day because of all the evil that they have done, because they have turned to other gods.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9432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52663"/>
            <a:ext cx="8530390" cy="6376737"/>
          </a:xfrm>
        </p:spPr>
        <p:txBody>
          <a:bodyPr>
            <a:noAutofit/>
          </a:bodyPr>
          <a:lstStyle/>
          <a:p>
            <a:pPr>
              <a:lnSpc>
                <a:spcPct val="107000"/>
              </a:lnSpc>
              <a:spcBef>
                <a:spcPts val="0"/>
              </a:spcBef>
            </a:pPr>
            <a:r>
              <a:rPr lang="en-US" sz="3200" dirty="0">
                <a:latin typeface="Times New Roman"/>
                <a:ea typeface="Calibri"/>
                <a:cs typeface="Times New Roman"/>
              </a:rPr>
              <a:t> </a:t>
            </a:r>
            <a:r>
              <a:rPr lang="en-US" sz="2800" dirty="0">
                <a:latin typeface="Times New Roman"/>
                <a:ea typeface="Calibri"/>
                <a:cs typeface="Times New Roman"/>
              </a:rPr>
              <a:t>(19) "Now therefore write this song and teach it to the people of Israel. Put it in their mouths, that this song may be a witness for me against the people of Israel. (20) For when I have brought them into the land flowing with milk and honey, which I swore to give to their fathers, and they have eaten and are full and grown fat, they will turn to other gods and serve them, and despise me and break </a:t>
            </a:r>
            <a:r>
              <a:rPr lang="en-US" sz="2800" b="1" dirty="0">
                <a:latin typeface="Times New Roman"/>
                <a:ea typeface="Calibri"/>
                <a:cs typeface="Times New Roman"/>
              </a:rPr>
              <a:t>my covenant</a:t>
            </a:r>
            <a:r>
              <a:rPr lang="en-US" sz="2800" dirty="0">
                <a:latin typeface="Times New Roman"/>
                <a:ea typeface="Calibri"/>
                <a:cs typeface="Times New Roman"/>
              </a:rPr>
              <a:t>. (21) And when many evils and troubles have come upon them, this song shall confront them as a witness (for it will live unforgotten in the mouths of their offspring). For I know what they are inclined to do even today, before I have brought them into the land that I swore to give."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241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915</TotalTime>
  <Words>1516</Words>
  <Application>Microsoft Office PowerPoint</Application>
  <PresentationFormat>On-screen Show (4:3)</PresentationFormat>
  <Paragraphs>62</Paragraphs>
  <Slides>113</Slides>
  <Notes>1</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 Study Notes:   1. Moses would not be allowed to enter the Promised Land  because of his sin.  (Num 20:2-13)    2. Be strong and courageous –                (Gen 28:15;  Josh 1:5-18;  10:25;  1 Ki 8:57;   1 Chr 22:13;  28:20;  2 Chr 32:7;    Mt 28:19,20;   John 14:18;  1 Cor 16:13;    2 Cor 12:10;  Eph 6:10;  Heb 6:18; 13:5;  1 John 2:14)    3. The Book of the Law was written down for future generations  (Ex 16:34;  25:22;  31:18; Prov 1:8)   and placed in the Ark of the Covenant for safe keeping and holiness.                          </vt:lpstr>
      <vt:lpstr>PowerPoint Presentation</vt:lpstr>
      <vt:lpstr>7. The pillar of cloud upon the tabernacle  (vv. 14-15) (Ex 40:32-38; Jn 1:14;  Rev 15:8)  The SHEKINAH:  God’s holy presence in the bright cloud  The TRANSFIGURATION:  (Mt 17:1-8;  Mk 9:2-13;  Lk 9:28-36)   8. THE LAW – I will forsake them (v. 17)    disobedience – wrath – judgment – rejection - hell               (Ps 30:7;  104:29;  Is 8:17;  59:2;  64:7;  Hos 9:12;  Jdg 6:13;  Num 14:42) </vt:lpstr>
      <vt:lpstr>Luther’s Works, Vol. 10, Page 212 – The external written Word of God       “And in that word is a wonderful way He instructs us how the Word of God must be heard or read, namely, so that we do not approach it with our own powers, nor are content with the letter and the openly heard word, but that we seek to hear the Spirit Himself…For just as a man uses the tongue as a tool with which he produces and forms words, so God uses our words, whether Gospels or prophetic books, as tools with which He Himself writes living words in our hearts. When one has put another’s word and the sense of the words into the heart, this is not yet writing, but only the stylus poised over the tablet, which is then reduced to living letters, when God gives the increase and grants it to be efficacious and wise…     …but He who writes, namely, the writer writing swiftly is the Holy Spirit. Therefore, O prophet, it is for you to utter and be the pen. You can openly proclaim out of the fullness of your heart and spirit, but you cannot openly pour out the Spirit Himself, nor can you infuse Him and so make others feel the feeling you have. Therefore he rightly says, after he has said, “My heart utters a good word,” as if to say, “I can do no more, because my tongue has no further ability, for it is ‘the pen of a writer,’ but I am not the writer.”     …Therefore the prophet utters, but the evangelist and apostle pours out. And so his tongue is the pen of a writer…whereas among the Christians the writer wielded this stylus and wrote.”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Pastor</cp:lastModifiedBy>
  <cp:revision>639</cp:revision>
  <dcterms:created xsi:type="dcterms:W3CDTF">2016-10-05T20:41:03Z</dcterms:created>
  <dcterms:modified xsi:type="dcterms:W3CDTF">2017-05-26T16:45:03Z</dcterms:modified>
</cp:coreProperties>
</file>